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2"/>
  </p:sldMasterIdLst>
  <p:notesMasterIdLst>
    <p:notesMasterId r:id="rId19"/>
  </p:notesMasterIdLst>
  <p:sldIdLst>
    <p:sldId id="256" r:id="rId3"/>
    <p:sldId id="265" r:id="rId4"/>
    <p:sldId id="266" r:id="rId5"/>
    <p:sldId id="267" r:id="rId6"/>
    <p:sldId id="268" r:id="rId7"/>
    <p:sldId id="273" r:id="rId8"/>
    <p:sldId id="257" r:id="rId9"/>
    <p:sldId id="258" r:id="rId10"/>
    <p:sldId id="259" r:id="rId11"/>
    <p:sldId id="260" r:id="rId12"/>
    <p:sldId id="261" r:id="rId13"/>
    <p:sldId id="264" r:id="rId14"/>
    <p:sldId id="269" r:id="rId15"/>
    <p:sldId id="270" r:id="rId16"/>
    <p:sldId id="271" r:id="rId17"/>
    <p:sldId id="272" r:id="rId18"/>
  </p:sldIdLst>
  <p:sldSz cx="12192000" cy="6858000"/>
  <p:notesSz cx="7559675" cy="10691813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9C74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22" d="100"/>
          <a:sy n="122" d="100"/>
        </p:scale>
        <p:origin x="138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276600" cy="5365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4281488" y="0"/>
            <a:ext cx="3276600" cy="5365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DCF530-7C10-48DB-B41E-6718C70D8AC4}" type="datetimeFigureOut">
              <a:rPr lang="de-DE" smtClean="0"/>
              <a:t>28.07.2021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573088" y="1336675"/>
            <a:ext cx="6413500" cy="36083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755650" y="5145088"/>
            <a:ext cx="6048375" cy="42100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10155238"/>
            <a:ext cx="3276600" cy="5365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4281488" y="10155238"/>
            <a:ext cx="3276600" cy="5365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F7068E-84AA-4BBA-BC2D-A5EC96DBF3D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915692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F7068E-84AA-4BBA-BC2D-A5EC96DBF3D4}" type="slidenum">
              <a:rPr lang="de-DE" smtClean="0"/>
              <a:t>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085300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de-DE" sz="4400" b="0" strike="noStrike" spc="-1">
              <a:latin typeface="Arial"/>
            </a:endParaRPr>
          </a:p>
        </p:txBody>
      </p:sp>
      <p:sp>
        <p:nvSpPr>
          <p:cNvPr id="28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3200" b="0" strike="noStrike" spc="-1">
              <a:latin typeface="Arial"/>
            </a:endParaRPr>
          </a:p>
        </p:txBody>
      </p:sp>
      <p:sp>
        <p:nvSpPr>
          <p:cNvPr id="29" name="PlaceHolder 3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de-DE" sz="4400" b="0" strike="noStrike" spc="-1">
              <a:latin typeface="Arial"/>
            </a:endParaRPr>
          </a:p>
        </p:txBody>
      </p:sp>
      <p:sp>
        <p:nvSpPr>
          <p:cNvPr id="31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3200" b="0" strike="noStrike" spc="-1">
              <a:latin typeface="Arial"/>
            </a:endParaRPr>
          </a:p>
        </p:txBody>
      </p:sp>
      <p:sp>
        <p:nvSpPr>
          <p:cNvPr id="32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3200" b="0" strike="noStrike" spc="-1">
              <a:latin typeface="Arial"/>
            </a:endParaRPr>
          </a:p>
        </p:txBody>
      </p:sp>
      <p:sp>
        <p:nvSpPr>
          <p:cNvPr id="33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3200" b="0" strike="noStrike" spc="-1">
              <a:latin typeface="Arial"/>
            </a:endParaRPr>
          </a:p>
        </p:txBody>
      </p:sp>
      <p:sp>
        <p:nvSpPr>
          <p:cNvPr id="34" name="PlaceHolder 5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de-DE" sz="4400" b="0" strike="noStrike" spc="-1">
              <a:latin typeface="Arial"/>
            </a:endParaRPr>
          </a:p>
        </p:txBody>
      </p:sp>
      <p:sp>
        <p:nvSpPr>
          <p:cNvPr id="36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3200" b="0" strike="noStrike" spc="-1">
              <a:latin typeface="Arial"/>
            </a:endParaRPr>
          </a:p>
        </p:txBody>
      </p:sp>
      <p:sp>
        <p:nvSpPr>
          <p:cNvPr id="37" name="PlaceHolder 3"/>
          <p:cNvSpPr>
            <a:spLocks noGrp="1"/>
          </p:cNvSpPr>
          <p:nvPr>
            <p:ph type="body"/>
          </p:nvPr>
        </p:nvSpPr>
        <p:spPr>
          <a:xfrm>
            <a:off x="4319640" y="160452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3200" b="0" strike="noStrike" spc="-1">
              <a:latin typeface="Arial"/>
            </a:endParaRPr>
          </a:p>
        </p:txBody>
      </p:sp>
      <p:sp>
        <p:nvSpPr>
          <p:cNvPr id="38" name="PlaceHolder 4"/>
          <p:cNvSpPr>
            <a:spLocks noGrp="1"/>
          </p:cNvSpPr>
          <p:nvPr>
            <p:ph type="body"/>
          </p:nvPr>
        </p:nvSpPr>
        <p:spPr>
          <a:xfrm>
            <a:off x="8029800" y="160452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3200" b="0" strike="noStrike" spc="-1">
              <a:latin typeface="Arial"/>
            </a:endParaRPr>
          </a:p>
        </p:txBody>
      </p:sp>
      <p:sp>
        <p:nvSpPr>
          <p:cNvPr id="39" name="PlaceHolder 5"/>
          <p:cNvSpPr>
            <a:spLocks noGrp="1"/>
          </p:cNvSpPr>
          <p:nvPr>
            <p:ph type="body"/>
          </p:nvPr>
        </p:nvSpPr>
        <p:spPr>
          <a:xfrm>
            <a:off x="609480" y="368208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3200" b="0" strike="noStrike" spc="-1">
              <a:latin typeface="Arial"/>
            </a:endParaRPr>
          </a:p>
        </p:txBody>
      </p:sp>
      <p:sp>
        <p:nvSpPr>
          <p:cNvPr id="40" name="PlaceHolder 6"/>
          <p:cNvSpPr>
            <a:spLocks noGrp="1"/>
          </p:cNvSpPr>
          <p:nvPr>
            <p:ph type="body"/>
          </p:nvPr>
        </p:nvSpPr>
        <p:spPr>
          <a:xfrm>
            <a:off x="4319640" y="368208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3200" b="0" strike="noStrike" spc="-1">
              <a:latin typeface="Arial"/>
            </a:endParaRPr>
          </a:p>
        </p:txBody>
      </p:sp>
      <p:sp>
        <p:nvSpPr>
          <p:cNvPr id="41" name="PlaceHolder 7"/>
          <p:cNvSpPr>
            <a:spLocks noGrp="1"/>
          </p:cNvSpPr>
          <p:nvPr>
            <p:ph type="body"/>
          </p:nvPr>
        </p:nvSpPr>
        <p:spPr>
          <a:xfrm>
            <a:off x="8029800" y="368208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de-DE" sz="4400" b="0" strike="noStrike" spc="-1">
              <a:latin typeface="Arial"/>
            </a:endParaRPr>
          </a:p>
        </p:txBody>
      </p:sp>
      <p:sp>
        <p:nvSpPr>
          <p:cNvPr id="51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de-DE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de-DE" sz="4400" b="0" strike="noStrike" spc="-1">
              <a:latin typeface="Arial"/>
            </a:endParaRPr>
          </a:p>
        </p:txBody>
      </p:sp>
      <p:sp>
        <p:nvSpPr>
          <p:cNvPr id="53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de-DE" sz="4400" b="0" strike="noStrike" spc="-1">
              <a:latin typeface="Arial"/>
            </a:endParaRPr>
          </a:p>
        </p:txBody>
      </p:sp>
      <p:sp>
        <p:nvSpPr>
          <p:cNvPr id="55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3200" b="0" strike="noStrike" spc="-1">
              <a:latin typeface="Arial"/>
            </a:endParaRPr>
          </a:p>
        </p:txBody>
      </p:sp>
      <p:sp>
        <p:nvSpPr>
          <p:cNvPr id="56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de-DE" sz="44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PlaceHolder 1"/>
          <p:cNvSpPr>
            <a:spLocks noGrp="1"/>
          </p:cNvSpPr>
          <p:nvPr>
            <p:ph type="subTitle"/>
          </p:nvPr>
        </p:nvSpPr>
        <p:spPr>
          <a:xfrm>
            <a:off x="609480" y="273600"/>
            <a:ext cx="10972440" cy="53078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de-DE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de-DE" sz="4400" b="0" strike="noStrike" spc="-1">
              <a:latin typeface="Arial"/>
            </a:endParaRPr>
          </a:p>
        </p:txBody>
      </p:sp>
      <p:sp>
        <p:nvSpPr>
          <p:cNvPr id="60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3200" b="0" strike="noStrike" spc="-1">
              <a:latin typeface="Arial"/>
            </a:endParaRPr>
          </a:p>
        </p:txBody>
      </p:sp>
      <p:sp>
        <p:nvSpPr>
          <p:cNvPr id="61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3200" b="0" strike="noStrike" spc="-1">
              <a:latin typeface="Arial"/>
            </a:endParaRPr>
          </a:p>
        </p:txBody>
      </p:sp>
      <p:sp>
        <p:nvSpPr>
          <p:cNvPr id="62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de-DE" sz="4400" b="0" strike="noStrike" spc="-1">
              <a:latin typeface="Arial"/>
            </a:endParaRPr>
          </a:p>
        </p:txBody>
      </p:sp>
      <p:sp>
        <p:nvSpPr>
          <p:cNvPr id="7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de-DE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de-DE" sz="4400" b="0" strike="noStrike" spc="-1">
              <a:latin typeface="Arial"/>
            </a:endParaRPr>
          </a:p>
        </p:txBody>
      </p:sp>
      <p:sp>
        <p:nvSpPr>
          <p:cNvPr id="64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3200" b="0" strike="noStrike" spc="-1">
              <a:latin typeface="Arial"/>
            </a:endParaRPr>
          </a:p>
        </p:txBody>
      </p:sp>
      <p:sp>
        <p:nvSpPr>
          <p:cNvPr id="65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3200" b="0" strike="noStrike" spc="-1">
              <a:latin typeface="Arial"/>
            </a:endParaRPr>
          </a:p>
        </p:txBody>
      </p:sp>
      <p:sp>
        <p:nvSpPr>
          <p:cNvPr id="66" name="PlaceHolder 4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de-DE" sz="4400" b="0" strike="noStrike" spc="-1">
              <a:latin typeface="Arial"/>
            </a:endParaRPr>
          </a:p>
        </p:txBody>
      </p:sp>
      <p:sp>
        <p:nvSpPr>
          <p:cNvPr id="68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3200" b="0" strike="noStrike" spc="-1">
              <a:latin typeface="Arial"/>
            </a:endParaRPr>
          </a:p>
        </p:txBody>
      </p:sp>
      <p:sp>
        <p:nvSpPr>
          <p:cNvPr id="69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3200" b="0" strike="noStrike" spc="-1">
              <a:latin typeface="Arial"/>
            </a:endParaRPr>
          </a:p>
        </p:txBody>
      </p:sp>
      <p:sp>
        <p:nvSpPr>
          <p:cNvPr id="70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de-DE" sz="4400" b="0" strike="noStrike" spc="-1">
              <a:latin typeface="Arial"/>
            </a:endParaRPr>
          </a:p>
        </p:txBody>
      </p:sp>
      <p:sp>
        <p:nvSpPr>
          <p:cNvPr id="72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3200" b="0" strike="noStrike" spc="-1">
              <a:latin typeface="Arial"/>
            </a:endParaRPr>
          </a:p>
        </p:txBody>
      </p:sp>
      <p:sp>
        <p:nvSpPr>
          <p:cNvPr id="73" name="PlaceHolder 3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de-DE" sz="4400" b="0" strike="noStrike" spc="-1">
              <a:latin typeface="Arial"/>
            </a:endParaRPr>
          </a:p>
        </p:txBody>
      </p:sp>
      <p:sp>
        <p:nvSpPr>
          <p:cNvPr id="75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3200" b="0" strike="noStrike" spc="-1">
              <a:latin typeface="Arial"/>
            </a:endParaRPr>
          </a:p>
        </p:txBody>
      </p:sp>
      <p:sp>
        <p:nvSpPr>
          <p:cNvPr id="76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3200" b="0" strike="noStrike" spc="-1">
              <a:latin typeface="Arial"/>
            </a:endParaRPr>
          </a:p>
        </p:txBody>
      </p:sp>
      <p:sp>
        <p:nvSpPr>
          <p:cNvPr id="77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3200" b="0" strike="noStrike" spc="-1">
              <a:latin typeface="Arial"/>
            </a:endParaRPr>
          </a:p>
        </p:txBody>
      </p:sp>
      <p:sp>
        <p:nvSpPr>
          <p:cNvPr id="78" name="PlaceHolder 5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de-DE" sz="4400" b="0" strike="noStrike" spc="-1">
              <a:latin typeface="Arial"/>
            </a:endParaRPr>
          </a:p>
        </p:txBody>
      </p:sp>
      <p:sp>
        <p:nvSpPr>
          <p:cNvPr id="80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3200" b="0" strike="noStrike" spc="-1">
              <a:latin typeface="Arial"/>
            </a:endParaRPr>
          </a:p>
        </p:txBody>
      </p:sp>
      <p:sp>
        <p:nvSpPr>
          <p:cNvPr id="81" name="PlaceHolder 3"/>
          <p:cNvSpPr>
            <a:spLocks noGrp="1"/>
          </p:cNvSpPr>
          <p:nvPr>
            <p:ph type="body"/>
          </p:nvPr>
        </p:nvSpPr>
        <p:spPr>
          <a:xfrm>
            <a:off x="4319640" y="160452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3200" b="0" strike="noStrike" spc="-1">
              <a:latin typeface="Arial"/>
            </a:endParaRPr>
          </a:p>
        </p:txBody>
      </p:sp>
      <p:sp>
        <p:nvSpPr>
          <p:cNvPr id="82" name="PlaceHolder 4"/>
          <p:cNvSpPr>
            <a:spLocks noGrp="1"/>
          </p:cNvSpPr>
          <p:nvPr>
            <p:ph type="body"/>
          </p:nvPr>
        </p:nvSpPr>
        <p:spPr>
          <a:xfrm>
            <a:off x="8029800" y="160452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3200" b="0" strike="noStrike" spc="-1">
              <a:latin typeface="Arial"/>
            </a:endParaRPr>
          </a:p>
        </p:txBody>
      </p:sp>
      <p:sp>
        <p:nvSpPr>
          <p:cNvPr id="83" name="PlaceHolder 5"/>
          <p:cNvSpPr>
            <a:spLocks noGrp="1"/>
          </p:cNvSpPr>
          <p:nvPr>
            <p:ph type="body"/>
          </p:nvPr>
        </p:nvSpPr>
        <p:spPr>
          <a:xfrm>
            <a:off x="609480" y="368208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3200" b="0" strike="noStrike" spc="-1">
              <a:latin typeface="Arial"/>
            </a:endParaRPr>
          </a:p>
        </p:txBody>
      </p:sp>
      <p:sp>
        <p:nvSpPr>
          <p:cNvPr id="84" name="PlaceHolder 6"/>
          <p:cNvSpPr>
            <a:spLocks noGrp="1"/>
          </p:cNvSpPr>
          <p:nvPr>
            <p:ph type="body"/>
          </p:nvPr>
        </p:nvSpPr>
        <p:spPr>
          <a:xfrm>
            <a:off x="4319640" y="368208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3200" b="0" strike="noStrike" spc="-1">
              <a:latin typeface="Arial"/>
            </a:endParaRPr>
          </a:p>
        </p:txBody>
      </p:sp>
      <p:sp>
        <p:nvSpPr>
          <p:cNvPr id="85" name="PlaceHolder 7"/>
          <p:cNvSpPr>
            <a:spLocks noGrp="1"/>
          </p:cNvSpPr>
          <p:nvPr>
            <p:ph type="body"/>
          </p:nvPr>
        </p:nvSpPr>
        <p:spPr>
          <a:xfrm>
            <a:off x="8029800" y="368208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de-DE" sz="4400" b="0" strike="noStrike" spc="-1">
              <a:latin typeface="Arial"/>
            </a:endParaRPr>
          </a:p>
        </p:txBody>
      </p:sp>
      <p:sp>
        <p:nvSpPr>
          <p:cNvPr id="9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de-DE" sz="4400" b="0" strike="noStrike" spc="-1">
              <a:latin typeface="Arial"/>
            </a:endParaRPr>
          </a:p>
        </p:txBody>
      </p:sp>
      <p:sp>
        <p:nvSpPr>
          <p:cNvPr id="11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3200" b="0" strike="noStrike" spc="-1">
              <a:latin typeface="Arial"/>
            </a:endParaRPr>
          </a:p>
        </p:txBody>
      </p:sp>
      <p:sp>
        <p:nvSpPr>
          <p:cNvPr id="12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de-DE" sz="44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subTitle"/>
          </p:nvPr>
        </p:nvSpPr>
        <p:spPr>
          <a:xfrm>
            <a:off x="609480" y="273600"/>
            <a:ext cx="10972440" cy="53078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de-DE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de-DE" sz="4400" b="0" strike="noStrike" spc="-1">
              <a:latin typeface="Arial"/>
            </a:endParaRPr>
          </a:p>
        </p:txBody>
      </p:sp>
      <p:sp>
        <p:nvSpPr>
          <p:cNvPr id="16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3200" b="0" strike="noStrike" spc="-1">
              <a:latin typeface="Arial"/>
            </a:endParaRPr>
          </a:p>
        </p:txBody>
      </p:sp>
      <p:sp>
        <p:nvSpPr>
          <p:cNvPr id="17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3200" b="0" strike="noStrike" spc="-1">
              <a:latin typeface="Arial"/>
            </a:endParaRPr>
          </a:p>
        </p:txBody>
      </p:sp>
      <p:sp>
        <p:nvSpPr>
          <p:cNvPr id="18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de-DE" sz="4400" b="0" strike="noStrike" spc="-1">
              <a:latin typeface="Arial"/>
            </a:endParaRPr>
          </a:p>
        </p:txBody>
      </p:sp>
      <p:sp>
        <p:nvSpPr>
          <p:cNvPr id="20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3200" b="0" strike="noStrike" spc="-1">
              <a:latin typeface="Arial"/>
            </a:endParaRPr>
          </a:p>
        </p:txBody>
      </p:sp>
      <p:sp>
        <p:nvSpPr>
          <p:cNvPr id="21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3200" b="0" strike="noStrike" spc="-1">
              <a:latin typeface="Arial"/>
            </a:endParaRPr>
          </a:p>
        </p:txBody>
      </p:sp>
      <p:sp>
        <p:nvSpPr>
          <p:cNvPr id="22" name="PlaceHolder 4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de-DE" sz="4400" b="0" strike="noStrike" spc="-1">
              <a:latin typeface="Arial"/>
            </a:endParaRPr>
          </a:p>
        </p:txBody>
      </p:sp>
      <p:sp>
        <p:nvSpPr>
          <p:cNvPr id="24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3200" b="0" strike="noStrike" spc="-1">
              <a:latin typeface="Arial"/>
            </a:endParaRPr>
          </a:p>
        </p:txBody>
      </p:sp>
      <p:sp>
        <p:nvSpPr>
          <p:cNvPr id="25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3200" b="0" strike="noStrike" spc="-1">
              <a:latin typeface="Arial"/>
            </a:endParaRPr>
          </a:p>
        </p:txBody>
      </p:sp>
      <p:sp>
        <p:nvSpPr>
          <p:cNvPr id="26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7"/>
          <p:cNvPicPr/>
          <p:nvPr/>
        </p:nvPicPr>
        <p:blipFill>
          <a:blip r:embed="rId14"/>
          <a:stretch/>
        </p:blipFill>
        <p:spPr>
          <a:xfrm>
            <a:off x="9339480" y="438840"/>
            <a:ext cx="2403360" cy="615600"/>
          </a:xfrm>
          <a:prstGeom prst="rect">
            <a:avLst/>
          </a:prstGeom>
          <a:ln>
            <a:noFill/>
          </a:ln>
        </p:spPr>
      </p:pic>
      <p:sp>
        <p:nvSpPr>
          <p:cNvPr id="7" name="CustomShape 1"/>
          <p:cNvSpPr/>
          <p:nvPr/>
        </p:nvSpPr>
        <p:spPr>
          <a:xfrm>
            <a:off x="9922320" y="6541560"/>
            <a:ext cx="2255040" cy="3265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72000" rIns="90000" bIns="72000">
            <a:spAutoFit/>
          </a:bodyPr>
          <a:lstStyle/>
          <a:p>
            <a:pPr>
              <a:lnSpc>
                <a:spcPct val="100000"/>
              </a:lnSpc>
            </a:pPr>
            <a:r>
              <a:rPr lang="de-DE" sz="1200" b="0" strike="noStrike" spc="-1">
                <a:solidFill>
                  <a:srgbClr val="000000"/>
                </a:solidFill>
                <a:latin typeface="Calibri"/>
                <a:ea typeface="DejaVu Sans"/>
              </a:rPr>
              <a:t>© HEUFT SYSTEMTECHNIK GMBH</a:t>
            </a:r>
            <a:endParaRPr lang="de-DE" sz="1200" b="0" strike="noStrike" spc="-1">
              <a:latin typeface="Arial"/>
            </a:endParaRPr>
          </a:p>
        </p:txBody>
      </p:sp>
      <p:pic>
        <p:nvPicPr>
          <p:cNvPr id="2" name="Grafik 13"/>
          <p:cNvPicPr/>
          <p:nvPr/>
        </p:nvPicPr>
        <p:blipFill>
          <a:blip r:embed="rId15"/>
          <a:stretch/>
        </p:blipFill>
        <p:spPr>
          <a:xfrm>
            <a:off x="6383880" y="5636520"/>
            <a:ext cx="5807520" cy="1010880"/>
          </a:xfrm>
          <a:prstGeom prst="rect">
            <a:avLst/>
          </a:prstGeom>
          <a:ln>
            <a:noFill/>
          </a:ln>
        </p:spPr>
      </p:pic>
      <p:sp>
        <p:nvSpPr>
          <p:cNvPr id="3" name="CustomShape 2"/>
          <p:cNvSpPr/>
          <p:nvPr/>
        </p:nvSpPr>
        <p:spPr>
          <a:xfrm>
            <a:off x="0" y="2684880"/>
            <a:ext cx="12191400" cy="147492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/>
        </p:style>
      </p:sp>
      <p:sp>
        <p:nvSpPr>
          <p:cNvPr id="4" name="PlaceHolder 3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r>
              <a:rPr lang="de-DE" sz="4400" b="0" strike="noStrike" spc="-1">
                <a:latin typeface="Arial"/>
              </a:rPr>
              <a:t>Format des Titeltextes durch Klicken bearbeiten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DE" sz="3200" b="0" strike="noStrike" spc="-1">
                <a:latin typeface="Arial"/>
              </a:rPr>
              <a:t>Format des Gliederungstextes durch Klicken bearbeiten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de-DE" sz="2800" b="0" strike="noStrike" spc="-1">
                <a:latin typeface="Arial"/>
              </a:rPr>
              <a:t>Zweite Gliederungsebene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DE" sz="2400" b="0" strike="noStrike" spc="-1">
                <a:latin typeface="Arial"/>
              </a:rPr>
              <a:t>Dritte Gliederungsebene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de-DE" sz="2000" b="0" strike="noStrike" spc="-1">
                <a:latin typeface="Arial"/>
              </a:rPr>
              <a:t>Vierte Gliederungsebene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DE" sz="2000" b="0" strike="noStrike" spc="-1">
                <a:latin typeface="Arial"/>
              </a:rPr>
              <a:t>Fünfte Gliederungsebene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DE" sz="2000" b="0" strike="noStrike" spc="-1">
                <a:latin typeface="Arial"/>
              </a:rPr>
              <a:t>Sechste Gliederungsebene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DE" sz="2000" b="0" strike="noStrike" spc="-1">
                <a:latin typeface="Arial"/>
              </a:rPr>
              <a:t>Siebte Gliederungsebene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Grafik 7"/>
          <p:cNvPicPr/>
          <p:nvPr/>
        </p:nvPicPr>
        <p:blipFill>
          <a:blip r:embed="rId14"/>
          <a:stretch/>
        </p:blipFill>
        <p:spPr>
          <a:xfrm>
            <a:off x="9339480" y="438840"/>
            <a:ext cx="2403360" cy="615600"/>
          </a:xfrm>
          <a:prstGeom prst="rect">
            <a:avLst/>
          </a:prstGeom>
          <a:ln>
            <a:noFill/>
          </a:ln>
        </p:spPr>
      </p:pic>
      <p:sp>
        <p:nvSpPr>
          <p:cNvPr id="43" name="CustomShape 1"/>
          <p:cNvSpPr/>
          <p:nvPr/>
        </p:nvSpPr>
        <p:spPr>
          <a:xfrm>
            <a:off x="9922320" y="6541560"/>
            <a:ext cx="2255040" cy="3265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72000" rIns="90000" bIns="72000">
            <a:spAutoFit/>
          </a:bodyPr>
          <a:lstStyle/>
          <a:p>
            <a:pPr>
              <a:lnSpc>
                <a:spcPct val="100000"/>
              </a:lnSpc>
            </a:pPr>
            <a:r>
              <a:rPr lang="de-DE" sz="1200" b="0" strike="noStrike" spc="-1">
                <a:solidFill>
                  <a:srgbClr val="000000"/>
                </a:solidFill>
                <a:latin typeface="Calibri"/>
                <a:ea typeface="DejaVu Sans"/>
              </a:rPr>
              <a:t>© HEUFT SYSTEMTECHNIK GMBH</a:t>
            </a:r>
            <a:endParaRPr lang="de-DE" sz="1200" b="0" strike="noStrike" spc="-1">
              <a:latin typeface="Arial"/>
            </a:endParaRPr>
          </a:p>
        </p:txBody>
      </p:sp>
      <p:pic>
        <p:nvPicPr>
          <p:cNvPr id="44" name="Grafik 13"/>
          <p:cNvPicPr/>
          <p:nvPr/>
        </p:nvPicPr>
        <p:blipFill>
          <a:blip r:embed="rId15"/>
          <a:stretch/>
        </p:blipFill>
        <p:spPr>
          <a:xfrm>
            <a:off x="6383880" y="5636520"/>
            <a:ext cx="5807520" cy="1010880"/>
          </a:xfrm>
          <a:prstGeom prst="rect">
            <a:avLst/>
          </a:prstGeom>
          <a:ln>
            <a:noFill/>
          </a:ln>
        </p:spPr>
      </p:pic>
      <p:sp>
        <p:nvSpPr>
          <p:cNvPr id="45" name="CustomShape 2"/>
          <p:cNvSpPr/>
          <p:nvPr/>
        </p:nvSpPr>
        <p:spPr>
          <a:xfrm>
            <a:off x="9908280" y="5622840"/>
            <a:ext cx="2283120" cy="12344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46" name="CustomShape 3"/>
          <p:cNvSpPr/>
          <p:nvPr/>
        </p:nvSpPr>
        <p:spPr>
          <a:xfrm>
            <a:off x="0" y="6112440"/>
            <a:ext cx="12191400" cy="75852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47" name="CustomShape 4"/>
          <p:cNvSpPr/>
          <p:nvPr/>
        </p:nvSpPr>
        <p:spPr>
          <a:xfrm>
            <a:off x="9922320" y="6548400"/>
            <a:ext cx="2255040" cy="3265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72000" rIns="90000" bIns="72000">
            <a:spAutoFit/>
          </a:bodyPr>
          <a:lstStyle/>
          <a:p>
            <a:pPr>
              <a:lnSpc>
                <a:spcPct val="100000"/>
              </a:lnSpc>
            </a:pPr>
            <a:r>
              <a:rPr lang="de-DE" sz="1200" b="0" strike="noStrike" spc="-1">
                <a:solidFill>
                  <a:srgbClr val="FFFFFF"/>
                </a:solidFill>
                <a:latin typeface="Calibri"/>
                <a:ea typeface="DejaVu Sans"/>
              </a:rPr>
              <a:t>© HEUFT SYSTEMTECHNIK GMBH</a:t>
            </a:r>
            <a:endParaRPr lang="de-DE" sz="1200" b="0" strike="noStrike" spc="-1">
              <a:latin typeface="Arial"/>
            </a:endParaRPr>
          </a:p>
        </p:txBody>
      </p:sp>
      <p:sp>
        <p:nvSpPr>
          <p:cNvPr id="48" name="PlaceHolder 5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r>
              <a:rPr lang="de-DE" sz="4400" b="0" strike="noStrike" spc="-1">
                <a:latin typeface="Arial"/>
              </a:rPr>
              <a:t>Format des Titeltextes durch Klicken bearbeiten</a:t>
            </a:r>
          </a:p>
        </p:txBody>
      </p:sp>
      <p:sp>
        <p:nvSpPr>
          <p:cNvPr id="49" name="PlaceHolder 6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DE" sz="3200" b="0" strike="noStrike" spc="-1">
                <a:latin typeface="Arial"/>
              </a:rPr>
              <a:t>Format des Gliederungstextes durch Klicken bearbeiten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de-DE" sz="2800" b="0" strike="noStrike" spc="-1">
                <a:latin typeface="Arial"/>
              </a:rPr>
              <a:t>Zweite Gliederungsebene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DE" sz="2400" b="0" strike="noStrike" spc="-1">
                <a:latin typeface="Arial"/>
              </a:rPr>
              <a:t>Dritte Gliederungsebene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de-DE" sz="2000" b="0" strike="noStrike" spc="-1">
                <a:latin typeface="Arial"/>
              </a:rPr>
              <a:t>Vierte Gliederungsebene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DE" sz="2000" b="0" strike="noStrike" spc="-1">
                <a:latin typeface="Arial"/>
              </a:rPr>
              <a:t>Fünfte Gliederungsebene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DE" sz="2000" b="0" strike="noStrike" spc="-1">
                <a:latin typeface="Arial"/>
              </a:rPr>
              <a:t>Sechste Gliederungsebene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DE" sz="2000" b="0" strike="noStrike" spc="-1">
                <a:latin typeface="Arial"/>
              </a:rPr>
              <a:t>Siebte Gliederungsebene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50.png"/><Relationship Id="rId7" Type="http://schemas.openxmlformats.org/officeDocument/2006/relationships/image" Target="../media/image4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51.png"/><Relationship Id="rId9" Type="http://schemas.openxmlformats.org/officeDocument/2006/relationships/image" Target="../media/image52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image" Target="../media/image54.png"/><Relationship Id="rId7" Type="http://schemas.openxmlformats.org/officeDocument/2006/relationships/image" Target="../media/image38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57.png"/><Relationship Id="rId5" Type="http://schemas.openxmlformats.org/officeDocument/2006/relationships/image" Target="../media/image56.png"/><Relationship Id="rId10" Type="http://schemas.openxmlformats.org/officeDocument/2006/relationships/image" Target="../media/image41.png"/><Relationship Id="rId4" Type="http://schemas.openxmlformats.org/officeDocument/2006/relationships/image" Target="../media/image55.png"/><Relationship Id="rId9" Type="http://schemas.openxmlformats.org/officeDocument/2006/relationships/image" Target="../media/image40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59.png"/><Relationship Id="rId7" Type="http://schemas.openxmlformats.org/officeDocument/2006/relationships/image" Target="../media/image40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8.png"/><Relationship Id="rId5" Type="http://schemas.openxmlformats.org/officeDocument/2006/relationships/image" Target="../media/image60.png"/><Relationship Id="rId4" Type="http://schemas.openxmlformats.org/officeDocument/2006/relationships/image" Target="../media/image53.png"/><Relationship Id="rId9" Type="http://schemas.openxmlformats.org/officeDocument/2006/relationships/image" Target="../media/image61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png"/><Relationship Id="rId3" Type="http://schemas.openxmlformats.org/officeDocument/2006/relationships/image" Target="../media/image63.png"/><Relationship Id="rId7" Type="http://schemas.openxmlformats.org/officeDocument/2006/relationships/image" Target="../media/image40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66.jpeg"/><Relationship Id="rId5" Type="http://schemas.openxmlformats.org/officeDocument/2006/relationships/image" Target="../media/image65.png"/><Relationship Id="rId10" Type="http://schemas.openxmlformats.org/officeDocument/2006/relationships/image" Target="../media/image69.emf"/><Relationship Id="rId4" Type="http://schemas.openxmlformats.org/officeDocument/2006/relationships/image" Target="../media/image64.png"/><Relationship Id="rId9" Type="http://schemas.openxmlformats.org/officeDocument/2006/relationships/image" Target="../media/image6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7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7" Type="http://schemas.openxmlformats.org/officeDocument/2006/relationships/image" Target="../media/image76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5.png"/><Relationship Id="rId5" Type="http://schemas.openxmlformats.org/officeDocument/2006/relationships/image" Target="../media/image74.png"/><Relationship Id="rId4" Type="http://schemas.openxmlformats.org/officeDocument/2006/relationships/image" Target="../media/image73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20.emf"/><Relationship Id="rId4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13" Type="http://schemas.openxmlformats.org/officeDocument/2006/relationships/image" Target="../media/image34.png"/><Relationship Id="rId3" Type="http://schemas.openxmlformats.org/officeDocument/2006/relationships/image" Target="../media/image25.png"/><Relationship Id="rId7" Type="http://schemas.openxmlformats.org/officeDocument/2006/relationships/image" Target="../media/image28.png"/><Relationship Id="rId12" Type="http://schemas.openxmlformats.org/officeDocument/2006/relationships/image" Target="../media/image33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7.png"/><Relationship Id="rId11" Type="http://schemas.openxmlformats.org/officeDocument/2006/relationships/image" Target="../media/image32.png"/><Relationship Id="rId5" Type="http://schemas.openxmlformats.org/officeDocument/2006/relationships/image" Target="../media/image26.png"/><Relationship Id="rId10" Type="http://schemas.openxmlformats.org/officeDocument/2006/relationships/image" Target="../media/image31.png"/><Relationship Id="rId4" Type="http://schemas.openxmlformats.org/officeDocument/2006/relationships/image" Target="../media/image19.png"/><Relationship Id="rId9" Type="http://schemas.openxmlformats.org/officeDocument/2006/relationships/image" Target="../media/image30.png"/><Relationship Id="rId14" Type="http://schemas.openxmlformats.org/officeDocument/2006/relationships/image" Target="../media/image35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image" Target="../media/image37.png"/><Relationship Id="rId7" Type="http://schemas.openxmlformats.org/officeDocument/2006/relationships/image" Target="../media/image41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Relationship Id="rId9" Type="http://schemas.openxmlformats.org/officeDocument/2006/relationships/image" Target="../media/image43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image" Target="../media/image45.png"/><Relationship Id="rId7" Type="http://schemas.openxmlformats.org/officeDocument/2006/relationships/image" Target="../media/image48.JP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43.PNG"/><Relationship Id="rId11" Type="http://schemas.openxmlformats.org/officeDocument/2006/relationships/image" Target="../media/image41.png"/><Relationship Id="rId5" Type="http://schemas.openxmlformats.org/officeDocument/2006/relationships/image" Target="../media/image47.png"/><Relationship Id="rId10" Type="http://schemas.openxmlformats.org/officeDocument/2006/relationships/image" Target="../media/image40.png"/><Relationship Id="rId4" Type="http://schemas.openxmlformats.org/officeDocument/2006/relationships/image" Target="../media/image46.png"/><Relationship Id="rId9" Type="http://schemas.openxmlformats.org/officeDocument/2006/relationships/image" Target="../media/image3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" name="Grafik 1"/>
          <p:cNvPicPr/>
          <p:nvPr/>
        </p:nvPicPr>
        <p:blipFill>
          <a:blip r:embed="rId2"/>
          <a:stretch/>
        </p:blipFill>
        <p:spPr>
          <a:xfrm>
            <a:off x="2247249" y="4766716"/>
            <a:ext cx="1215066" cy="2050457"/>
          </a:xfrm>
          <a:prstGeom prst="rect">
            <a:avLst/>
          </a:prstGeom>
          <a:ln>
            <a:noFill/>
          </a:ln>
        </p:spPr>
      </p:pic>
      <p:pic>
        <p:nvPicPr>
          <p:cNvPr id="87" name="Grafik 24"/>
          <p:cNvPicPr/>
          <p:nvPr/>
        </p:nvPicPr>
        <p:blipFill rotWithShape="1">
          <a:blip r:embed="rId3"/>
          <a:srcRect r="69094"/>
          <a:stretch/>
        </p:blipFill>
        <p:spPr>
          <a:xfrm>
            <a:off x="415081" y="4870984"/>
            <a:ext cx="839462" cy="1777135"/>
          </a:xfrm>
          <a:prstGeom prst="rect">
            <a:avLst/>
          </a:prstGeom>
          <a:ln>
            <a:noFill/>
          </a:ln>
        </p:spPr>
      </p:pic>
      <p:sp>
        <p:nvSpPr>
          <p:cNvPr id="89" name="CustomShape 1"/>
          <p:cNvSpPr/>
          <p:nvPr/>
        </p:nvSpPr>
        <p:spPr>
          <a:xfrm>
            <a:off x="0" y="2684880"/>
            <a:ext cx="6180840" cy="7556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684000" tIns="288000" rIns="90000" bIns="36000" anchor="ctr">
            <a:noAutofit/>
          </a:bodyPr>
          <a:lstStyle/>
          <a:p>
            <a:r>
              <a:rPr lang="en-GB" sz="16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Space-saving end-of-line X-ray system of the new generation for a sidewall inspection with full coverage.</a:t>
            </a:r>
            <a:endParaRPr lang="en-GB" sz="1600" u="none" strike="noStrike" dirty="0">
              <a:solidFill>
                <a:schemeClr val="bg1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0" name="CustomShape 2"/>
          <p:cNvSpPr/>
          <p:nvPr/>
        </p:nvSpPr>
        <p:spPr>
          <a:xfrm>
            <a:off x="0" y="3578400"/>
            <a:ext cx="5052600" cy="6955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684000" tIns="288000" rIns="90000" bIns="216000" anchor="b">
            <a:noAutofit/>
          </a:bodyPr>
          <a:lstStyle/>
          <a:p>
            <a:pPr>
              <a:lnSpc>
                <a:spcPct val="90000"/>
              </a:lnSpc>
              <a:spcBef>
                <a:spcPts val="1001"/>
              </a:spcBef>
              <a:tabLst>
                <a:tab pos="0" algn="l"/>
              </a:tabLst>
            </a:pPr>
            <a:r>
              <a:rPr lang="de-DE" sz="3600" b="0" strike="noStrike" spc="-1" dirty="0">
                <a:solidFill>
                  <a:srgbClr val="FFFFFF"/>
                </a:solidFill>
                <a:latin typeface="Calibri Light"/>
              </a:rPr>
              <a:t>HEUFT </a:t>
            </a:r>
            <a:r>
              <a:rPr lang="de-DE" sz="3600" b="0" i="1" strike="noStrike" spc="-1" dirty="0" err="1">
                <a:solidFill>
                  <a:srgbClr val="FFFFFF"/>
                </a:solidFill>
                <a:latin typeface="Calibri Light"/>
              </a:rPr>
              <a:t>eXaminer</a:t>
            </a:r>
            <a:r>
              <a:rPr lang="de-DE" sz="3600" b="0" strike="noStrike" spc="-1" dirty="0">
                <a:solidFill>
                  <a:srgbClr val="FFFFFF"/>
                </a:solidFill>
                <a:latin typeface="Calibri Light"/>
              </a:rPr>
              <a:t> </a:t>
            </a:r>
            <a:r>
              <a:rPr lang="de-DE" sz="3600" b="0" i="1" strike="noStrike" spc="-1" baseline="30000" dirty="0">
                <a:solidFill>
                  <a:srgbClr val="FFFFFF"/>
                </a:solidFill>
                <a:latin typeface="Verdana"/>
                <a:ea typeface="Verdana"/>
              </a:rPr>
              <a:t>II</a:t>
            </a:r>
            <a:r>
              <a:rPr lang="de-DE" sz="3600" b="0" strike="noStrike" spc="-1" dirty="0">
                <a:solidFill>
                  <a:srgbClr val="FFFFFF"/>
                </a:solidFill>
                <a:latin typeface="Calibri Light"/>
                <a:ea typeface="Verdana"/>
              </a:rPr>
              <a:t> </a:t>
            </a:r>
            <a:r>
              <a:rPr lang="de-DE" sz="3600" b="0" i="1" strike="noStrike" spc="-1" dirty="0">
                <a:solidFill>
                  <a:srgbClr val="FFFFFF"/>
                </a:solidFill>
                <a:latin typeface="Calibri Light"/>
                <a:ea typeface="Verdana"/>
              </a:rPr>
              <a:t>XS</a:t>
            </a:r>
            <a:endParaRPr lang="de-DE" sz="3600" b="0" strike="noStrike" spc="-1" dirty="0">
              <a:latin typeface="Arial"/>
            </a:endParaRPr>
          </a:p>
        </p:txBody>
      </p:sp>
      <p:sp>
        <p:nvSpPr>
          <p:cNvPr id="91" name="CustomShape 3"/>
          <p:cNvSpPr/>
          <p:nvPr/>
        </p:nvSpPr>
        <p:spPr>
          <a:xfrm>
            <a:off x="475200" y="384840"/>
            <a:ext cx="1703993" cy="226870"/>
          </a:xfrm>
          <a:prstGeom prst="rect">
            <a:avLst/>
          </a:prstGeom>
          <a:noFill/>
          <a:ln w="255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0" tIns="45000" rIns="0" bIns="28800">
            <a:spAutoFit/>
          </a:bodyPr>
          <a:lstStyle/>
          <a:p>
            <a:pPr>
              <a:lnSpc>
                <a:spcPct val="90000"/>
              </a:lnSpc>
              <a:spcBef>
                <a:spcPts val="1001"/>
              </a:spcBef>
              <a:tabLst>
                <a:tab pos="0" algn="l"/>
              </a:tabLst>
            </a:pPr>
            <a:r>
              <a:rPr lang="de-DE" sz="1100" u="heavy" spc="-1" dirty="0" smtClean="0">
                <a:solidFill>
                  <a:srgbClr val="000000"/>
                </a:solidFill>
                <a:uFill>
                  <a:solidFill>
                    <a:srgbClr val="62BB47"/>
                  </a:solidFill>
                </a:uFill>
                <a:latin typeface="Calibri"/>
                <a:ea typeface="DejaVu Sans"/>
              </a:rPr>
              <a:t>FOREIGN OBJECT INSPECTION</a:t>
            </a:r>
            <a:endParaRPr lang="de-DE" sz="1100" b="0" strike="noStrike" spc="-1" dirty="0">
              <a:latin typeface="Arial"/>
            </a:endParaRPr>
          </a:p>
        </p:txBody>
      </p:sp>
      <p:sp>
        <p:nvSpPr>
          <p:cNvPr id="92" name="CustomShape 4"/>
          <p:cNvSpPr/>
          <p:nvPr/>
        </p:nvSpPr>
        <p:spPr>
          <a:xfrm rot="2700000">
            <a:off x="583200" y="3997800"/>
            <a:ext cx="288360" cy="28836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93" name="Grafik 7"/>
          <p:cNvPicPr/>
          <p:nvPr/>
        </p:nvPicPr>
        <p:blipFill>
          <a:blip r:embed="rId4"/>
          <a:stretch/>
        </p:blipFill>
        <p:spPr>
          <a:xfrm>
            <a:off x="1463545" y="5585681"/>
            <a:ext cx="783704" cy="1062438"/>
          </a:xfrm>
          <a:prstGeom prst="rect">
            <a:avLst/>
          </a:prstGeom>
          <a:ln>
            <a:noFill/>
          </a:ln>
        </p:spPr>
      </p:pic>
      <p:pic>
        <p:nvPicPr>
          <p:cNvPr id="94" name="Grafik 3"/>
          <p:cNvPicPr/>
          <p:nvPr/>
        </p:nvPicPr>
        <p:blipFill>
          <a:blip r:embed="rId5"/>
          <a:stretch/>
        </p:blipFill>
        <p:spPr>
          <a:xfrm>
            <a:off x="3449642" y="5082499"/>
            <a:ext cx="619981" cy="1559560"/>
          </a:xfrm>
          <a:prstGeom prst="rect">
            <a:avLst/>
          </a:prstGeom>
          <a:ln>
            <a:noFill/>
          </a:ln>
        </p:spPr>
      </p:pic>
      <p:pic>
        <p:nvPicPr>
          <p:cNvPr id="2" name="Grafik 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8903" y="609120"/>
            <a:ext cx="6867241" cy="5150431"/>
          </a:xfrm>
          <a:prstGeom prst="rect">
            <a:avLst/>
          </a:prstGeom>
        </p:spPr>
      </p:pic>
      <p:pic>
        <p:nvPicPr>
          <p:cNvPr id="4" name="Grafik 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6019" y="4814203"/>
            <a:ext cx="2038135" cy="195548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p15="http://schemas.microsoft.com/office/powerpoint/2012/main">
      <p:transition spd="slow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4" name="Grafik 11"/>
          <p:cNvPicPr/>
          <p:nvPr/>
        </p:nvPicPr>
        <p:blipFill>
          <a:blip r:embed="rId2"/>
          <a:stretch/>
        </p:blipFill>
        <p:spPr>
          <a:xfrm>
            <a:off x="-994107" y="257040"/>
            <a:ext cx="7611480" cy="5708520"/>
          </a:xfrm>
          <a:prstGeom prst="rect">
            <a:avLst/>
          </a:prstGeom>
          <a:ln>
            <a:noFill/>
          </a:ln>
        </p:spPr>
      </p:pic>
      <p:sp>
        <p:nvSpPr>
          <p:cNvPr id="126" name="CustomShape 2"/>
          <p:cNvSpPr/>
          <p:nvPr/>
        </p:nvSpPr>
        <p:spPr>
          <a:xfrm rot="2700000">
            <a:off x="5904000" y="5916960"/>
            <a:ext cx="389520" cy="3895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27" name="CustomShape 3"/>
          <p:cNvSpPr/>
          <p:nvPr/>
        </p:nvSpPr>
        <p:spPr>
          <a:xfrm>
            <a:off x="0" y="6112440"/>
            <a:ext cx="12191400" cy="7448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36000" anchor="ctr" anchorCtr="1">
            <a:noAutofit/>
          </a:bodyPr>
          <a:lstStyle/>
          <a:p>
            <a:r>
              <a:rPr lang="de-DE" sz="2600" b="0" strike="noStrike" spc="-1" dirty="0">
                <a:solidFill>
                  <a:srgbClr val="FFFFFF"/>
                </a:solidFill>
                <a:latin typeface="Calibri"/>
              </a:rPr>
              <a:t>HEUFT </a:t>
            </a:r>
            <a:r>
              <a:rPr lang="de-DE" sz="2600" b="0" i="1" strike="noStrike" spc="-1" dirty="0" err="1">
                <a:solidFill>
                  <a:srgbClr val="FFFFFF"/>
                </a:solidFill>
                <a:latin typeface="Calibri"/>
              </a:rPr>
              <a:t>eXaminer</a:t>
            </a:r>
            <a:r>
              <a:rPr lang="de-DE" sz="2600" b="0" i="1" strike="noStrike" spc="-1" dirty="0">
                <a:solidFill>
                  <a:srgbClr val="FFFFFF"/>
                </a:solidFill>
                <a:latin typeface="Calibri"/>
              </a:rPr>
              <a:t> </a:t>
            </a:r>
            <a:r>
              <a:rPr lang="de-DE" sz="2600" b="0" i="1" strike="noStrike" spc="-1" baseline="30000" dirty="0">
                <a:solidFill>
                  <a:srgbClr val="FFFFFF"/>
                </a:solidFill>
                <a:latin typeface="Verdana"/>
                <a:ea typeface="Verdana"/>
              </a:rPr>
              <a:t>II</a:t>
            </a:r>
            <a:r>
              <a:rPr lang="de-DE" sz="2600" b="0" i="1" strike="noStrike" spc="-1" dirty="0">
                <a:solidFill>
                  <a:srgbClr val="FFFFFF"/>
                </a:solidFill>
                <a:latin typeface="Calibri"/>
                <a:ea typeface="Verdana"/>
              </a:rPr>
              <a:t> XS</a:t>
            </a:r>
            <a:r>
              <a:rPr lang="de-DE" sz="2600" b="0" strike="noStrike" spc="-1" dirty="0">
                <a:solidFill>
                  <a:srgbClr val="FFFFFF"/>
                </a:solidFill>
                <a:latin typeface="Calibri"/>
                <a:ea typeface="Verdana"/>
              </a:rPr>
              <a:t>: </a:t>
            </a:r>
            <a:r>
              <a:rPr lang="en-GB" sz="26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duo sidewall inspection bottom</a:t>
            </a:r>
            <a:endParaRPr lang="en-GB" sz="2600" b="0" u="none" strike="noStrike" dirty="0">
              <a:solidFill>
                <a:schemeClr val="bg1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28" name="Grafik 12"/>
          <p:cNvPicPr/>
          <p:nvPr/>
        </p:nvPicPr>
        <p:blipFill>
          <a:blip r:embed="rId3"/>
          <a:stretch/>
        </p:blipFill>
        <p:spPr>
          <a:xfrm>
            <a:off x="5447193" y="681030"/>
            <a:ext cx="7090560" cy="5317560"/>
          </a:xfrm>
          <a:prstGeom prst="rect">
            <a:avLst/>
          </a:prstGeom>
          <a:ln>
            <a:noFill/>
          </a:ln>
        </p:spPr>
      </p:pic>
      <p:sp>
        <p:nvSpPr>
          <p:cNvPr id="129" name="CustomShape 4"/>
          <p:cNvSpPr/>
          <p:nvPr/>
        </p:nvSpPr>
        <p:spPr>
          <a:xfrm>
            <a:off x="532800" y="5381280"/>
            <a:ext cx="1683644" cy="3371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>
            <a:spAutoFit/>
          </a:bodyPr>
          <a:lstStyle/>
          <a:p>
            <a:r>
              <a:rPr lang="en-GB" sz="1600" dirty="0" smtClean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extended </a:t>
            </a:r>
            <a:r>
              <a:rPr lang="en-GB" sz="1600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sidewall</a:t>
            </a:r>
            <a:endParaRPr lang="en-GB" sz="1600" b="0" u="none" strike="noStrike" dirty="0">
              <a:solidFill>
                <a:schemeClr val="bg1">
                  <a:lumMod val="50000"/>
                </a:schemeClr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30" name="Grafik 17"/>
          <p:cNvPicPr/>
          <p:nvPr/>
        </p:nvPicPr>
        <p:blipFill>
          <a:blip r:embed="rId4"/>
          <a:stretch/>
        </p:blipFill>
        <p:spPr>
          <a:xfrm>
            <a:off x="511560" y="4465440"/>
            <a:ext cx="1280880" cy="1014480"/>
          </a:xfrm>
          <a:prstGeom prst="rect">
            <a:avLst/>
          </a:prstGeom>
          <a:ln>
            <a:noFill/>
          </a:ln>
        </p:spPr>
      </p:pic>
      <p:pic>
        <p:nvPicPr>
          <p:cNvPr id="14" name="Grafik 20"/>
          <p:cNvPicPr/>
          <p:nvPr/>
        </p:nvPicPr>
        <p:blipFill>
          <a:blip r:embed="rId5"/>
          <a:stretch/>
        </p:blipFill>
        <p:spPr>
          <a:xfrm>
            <a:off x="8992473" y="5039460"/>
            <a:ext cx="834840" cy="845280"/>
          </a:xfrm>
          <a:prstGeom prst="rect">
            <a:avLst/>
          </a:prstGeom>
          <a:ln>
            <a:noFill/>
          </a:ln>
        </p:spPr>
      </p:pic>
      <p:pic>
        <p:nvPicPr>
          <p:cNvPr id="15" name="Grafik 21"/>
          <p:cNvPicPr/>
          <p:nvPr/>
        </p:nvPicPr>
        <p:blipFill>
          <a:blip r:embed="rId6"/>
          <a:stretch/>
        </p:blipFill>
        <p:spPr>
          <a:xfrm>
            <a:off x="9743793" y="5041980"/>
            <a:ext cx="834840" cy="845280"/>
          </a:xfrm>
          <a:prstGeom prst="rect">
            <a:avLst/>
          </a:prstGeom>
          <a:ln>
            <a:noFill/>
          </a:ln>
        </p:spPr>
      </p:pic>
      <p:pic>
        <p:nvPicPr>
          <p:cNvPr id="16" name="Grafik 22"/>
          <p:cNvPicPr/>
          <p:nvPr/>
        </p:nvPicPr>
        <p:blipFill>
          <a:blip r:embed="rId7"/>
          <a:stretch/>
        </p:blipFill>
        <p:spPr>
          <a:xfrm>
            <a:off x="10511313" y="5044140"/>
            <a:ext cx="834840" cy="845280"/>
          </a:xfrm>
          <a:prstGeom prst="rect">
            <a:avLst/>
          </a:prstGeom>
          <a:ln>
            <a:noFill/>
          </a:ln>
        </p:spPr>
      </p:pic>
      <p:pic>
        <p:nvPicPr>
          <p:cNvPr id="17" name="Grafik 26"/>
          <p:cNvPicPr/>
          <p:nvPr/>
        </p:nvPicPr>
        <p:blipFill>
          <a:blip r:embed="rId8"/>
          <a:stretch/>
        </p:blipFill>
        <p:spPr>
          <a:xfrm>
            <a:off x="11239953" y="5046300"/>
            <a:ext cx="829440" cy="839880"/>
          </a:xfrm>
          <a:prstGeom prst="rect">
            <a:avLst/>
          </a:prstGeom>
          <a:ln>
            <a:noFill/>
          </a:ln>
        </p:spPr>
      </p:pic>
      <p:pic>
        <p:nvPicPr>
          <p:cNvPr id="3" name="Grafik 2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9954" y="496981"/>
            <a:ext cx="1964706" cy="2449420"/>
          </a:xfrm>
          <a:prstGeom prst="rect">
            <a:avLst/>
          </a:prstGeom>
        </p:spPr>
      </p:pic>
      <p:sp>
        <p:nvSpPr>
          <p:cNvPr id="21" name="Rechteck 20"/>
          <p:cNvSpPr/>
          <p:nvPr/>
        </p:nvSpPr>
        <p:spPr>
          <a:xfrm>
            <a:off x="5206068" y="2976561"/>
            <a:ext cx="179247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1400" spc="-1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/>
              </a:rPr>
              <a:t>HEUFT </a:t>
            </a:r>
            <a:r>
              <a:rPr lang="de-DE" sz="1400" i="1" spc="-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alibri"/>
              </a:rPr>
              <a:t>eXaminer</a:t>
            </a:r>
            <a:r>
              <a:rPr lang="de-DE" sz="1400" i="1" spc="-1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/>
              </a:rPr>
              <a:t> </a:t>
            </a:r>
            <a:r>
              <a:rPr lang="de-DE" sz="1400" i="1" spc="-1" baseline="30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Verdana"/>
                <a:ea typeface="Verdana"/>
              </a:rPr>
              <a:t>II </a:t>
            </a:r>
            <a:r>
              <a:rPr lang="de-DE" sz="1400" i="1" spc="-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/>
              </a:rPr>
              <a:t>XS</a:t>
            </a:r>
            <a:r>
              <a:rPr lang="de-DE" sz="1400" i="1" spc="-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/>
                <a:ea typeface="Verdana"/>
              </a:rPr>
              <a:t> </a:t>
            </a:r>
            <a:endParaRPr lang="de-DE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9" name="CustomShape 3"/>
          <p:cNvSpPr/>
          <p:nvPr/>
        </p:nvSpPr>
        <p:spPr>
          <a:xfrm>
            <a:off x="475200" y="384840"/>
            <a:ext cx="1703993" cy="226870"/>
          </a:xfrm>
          <a:prstGeom prst="rect">
            <a:avLst/>
          </a:prstGeom>
          <a:noFill/>
          <a:ln w="255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0" tIns="45000" rIns="0" bIns="28800">
            <a:spAutoFit/>
          </a:bodyPr>
          <a:lstStyle/>
          <a:p>
            <a:pPr>
              <a:lnSpc>
                <a:spcPct val="90000"/>
              </a:lnSpc>
              <a:spcBef>
                <a:spcPts val="1001"/>
              </a:spcBef>
              <a:tabLst>
                <a:tab pos="0" algn="l"/>
              </a:tabLst>
            </a:pPr>
            <a:r>
              <a:rPr lang="de-DE" sz="1100" u="heavy" spc="-1" smtClean="0">
                <a:solidFill>
                  <a:srgbClr val="000000"/>
                </a:solidFill>
                <a:uFill>
                  <a:solidFill>
                    <a:srgbClr val="62BB47"/>
                  </a:solidFill>
                </a:uFill>
                <a:latin typeface="Calibri"/>
                <a:ea typeface="DejaVu Sans"/>
              </a:rPr>
              <a:t>FOREIGN OBJECT INSPECTION</a:t>
            </a:r>
            <a:endParaRPr lang="de-DE" sz="1100" b="0" strike="noStrike" spc="-1" dirty="0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p15="http://schemas.microsoft.com/office/powerpoint/2012/main">
      <p:transition spd="slow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7" name="Grafik 18"/>
          <p:cNvPicPr/>
          <p:nvPr/>
        </p:nvPicPr>
        <p:blipFill>
          <a:blip r:embed="rId2"/>
          <a:stretch/>
        </p:blipFill>
        <p:spPr>
          <a:xfrm>
            <a:off x="5416933" y="4483604"/>
            <a:ext cx="2999880" cy="1490760"/>
          </a:xfrm>
          <a:prstGeom prst="rect">
            <a:avLst/>
          </a:prstGeom>
          <a:ln>
            <a:noFill/>
          </a:ln>
        </p:spPr>
      </p:pic>
      <p:pic>
        <p:nvPicPr>
          <p:cNvPr id="4" name="Grafik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053" r="15087"/>
          <a:stretch/>
        </p:blipFill>
        <p:spPr>
          <a:xfrm>
            <a:off x="-864013" y="893480"/>
            <a:ext cx="6238466" cy="4790920"/>
          </a:xfrm>
          <a:prstGeom prst="rect">
            <a:avLst/>
          </a:prstGeom>
        </p:spPr>
      </p:pic>
      <p:sp>
        <p:nvSpPr>
          <p:cNvPr id="138" name="CustomShape 2"/>
          <p:cNvSpPr/>
          <p:nvPr/>
        </p:nvSpPr>
        <p:spPr>
          <a:xfrm rot="2700000">
            <a:off x="5904000" y="5916960"/>
            <a:ext cx="389520" cy="3895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39" name="CustomShape 3"/>
          <p:cNvSpPr/>
          <p:nvPr/>
        </p:nvSpPr>
        <p:spPr>
          <a:xfrm>
            <a:off x="0" y="6112440"/>
            <a:ext cx="12191400" cy="7448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36000" anchor="ctr" anchorCtr="1">
            <a:noAutofit/>
          </a:bodyPr>
          <a:lstStyle/>
          <a:p>
            <a:r>
              <a:rPr lang="de-DE" sz="2600" b="0" strike="noStrike" spc="-1" dirty="0">
                <a:solidFill>
                  <a:srgbClr val="FFFFFF"/>
                </a:solidFill>
                <a:latin typeface="Calibri"/>
              </a:rPr>
              <a:t>HEUFT </a:t>
            </a:r>
            <a:r>
              <a:rPr lang="de-DE" sz="2600" b="0" i="1" strike="noStrike" spc="-1" dirty="0" err="1">
                <a:solidFill>
                  <a:srgbClr val="FFFFFF"/>
                </a:solidFill>
                <a:latin typeface="Calibri"/>
              </a:rPr>
              <a:t>eXaminer</a:t>
            </a:r>
            <a:r>
              <a:rPr lang="de-DE" sz="2600" b="0" i="1" strike="noStrike" spc="-1" dirty="0">
                <a:solidFill>
                  <a:srgbClr val="FFFFFF"/>
                </a:solidFill>
                <a:latin typeface="Calibri"/>
              </a:rPr>
              <a:t> </a:t>
            </a:r>
            <a:r>
              <a:rPr lang="de-DE" sz="2600" b="0" i="1" strike="noStrike" spc="-1" baseline="30000" dirty="0">
                <a:solidFill>
                  <a:srgbClr val="FFFFFF"/>
                </a:solidFill>
                <a:latin typeface="Verdana"/>
                <a:ea typeface="Verdana"/>
              </a:rPr>
              <a:t>II</a:t>
            </a:r>
            <a:r>
              <a:rPr lang="de-DE" sz="2600" b="0" i="1" strike="noStrike" spc="-1" dirty="0">
                <a:solidFill>
                  <a:srgbClr val="FFFFFF"/>
                </a:solidFill>
                <a:latin typeface="Calibri"/>
                <a:ea typeface="Verdana"/>
              </a:rPr>
              <a:t> XS</a:t>
            </a:r>
            <a:r>
              <a:rPr lang="de-DE" sz="2600" b="0" strike="noStrike" spc="-1" dirty="0">
                <a:solidFill>
                  <a:srgbClr val="FFFFFF"/>
                </a:solidFill>
                <a:latin typeface="Calibri"/>
                <a:ea typeface="Verdana"/>
              </a:rPr>
              <a:t>: </a:t>
            </a:r>
            <a:r>
              <a:rPr lang="en-GB" sz="26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base inspection single</a:t>
            </a:r>
            <a:endParaRPr lang="en-GB" sz="2600" b="0" u="none" strike="noStrike" dirty="0">
              <a:solidFill>
                <a:schemeClr val="bg1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0" name="Grafik 14"/>
          <p:cNvPicPr/>
          <p:nvPr/>
        </p:nvPicPr>
        <p:blipFill rotWithShape="1">
          <a:blip r:embed="rId4"/>
          <a:srcRect l="32082" t="10885"/>
          <a:stretch/>
        </p:blipFill>
        <p:spPr>
          <a:xfrm>
            <a:off x="8155478" y="1115854"/>
            <a:ext cx="4846310" cy="4768886"/>
          </a:xfrm>
          <a:prstGeom prst="rect">
            <a:avLst/>
          </a:prstGeom>
          <a:ln>
            <a:noFill/>
          </a:ln>
        </p:spPr>
      </p:pic>
      <p:sp>
        <p:nvSpPr>
          <p:cNvPr id="141" name="CustomShape 4"/>
          <p:cNvSpPr/>
          <p:nvPr/>
        </p:nvSpPr>
        <p:spPr>
          <a:xfrm>
            <a:off x="499380" y="5381280"/>
            <a:ext cx="1478588" cy="3371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>
            <a:spAutoFit/>
          </a:bodyPr>
          <a:lstStyle/>
          <a:p>
            <a:r>
              <a:rPr lang="en-GB" sz="1600" dirty="0" smtClean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base </a:t>
            </a:r>
            <a:r>
              <a:rPr lang="en-GB" sz="1600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inspection</a:t>
            </a:r>
            <a:endParaRPr lang="en-GB" sz="1600" b="0" u="none" strike="noStrike" dirty="0">
              <a:solidFill>
                <a:schemeClr val="bg1">
                  <a:lumMod val="50000"/>
                </a:schemeClr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2" name="Grafik 17"/>
          <p:cNvPicPr/>
          <p:nvPr/>
        </p:nvPicPr>
        <p:blipFill>
          <a:blip r:embed="rId5"/>
          <a:stretch/>
        </p:blipFill>
        <p:spPr>
          <a:xfrm>
            <a:off x="488160" y="4457520"/>
            <a:ext cx="1342800" cy="1063080"/>
          </a:xfrm>
          <a:prstGeom prst="rect">
            <a:avLst/>
          </a:prstGeom>
          <a:ln>
            <a:noFill/>
          </a:ln>
        </p:spPr>
      </p:pic>
      <p:sp>
        <p:nvSpPr>
          <p:cNvPr id="146" name="CustomShape 5"/>
          <p:cNvSpPr/>
          <p:nvPr/>
        </p:nvSpPr>
        <p:spPr>
          <a:xfrm>
            <a:off x="5632826" y="5310540"/>
            <a:ext cx="1255770" cy="3371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>
            <a:spAutoFit/>
          </a:bodyPr>
          <a:lstStyle/>
          <a:p>
            <a:r>
              <a:rPr lang="en-GB" sz="1600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Special chain</a:t>
            </a:r>
            <a:endParaRPr lang="en-GB" sz="1600" b="0" u="none" strike="noStrike" dirty="0">
              <a:solidFill>
                <a:schemeClr val="bg1">
                  <a:lumMod val="50000"/>
                </a:schemeClr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Grafik 1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2826" y="434258"/>
            <a:ext cx="1614196" cy="2157882"/>
          </a:xfrm>
          <a:prstGeom prst="rect">
            <a:avLst/>
          </a:prstGeom>
        </p:spPr>
      </p:pic>
      <p:pic>
        <p:nvPicPr>
          <p:cNvPr id="16" name="Grafik 20"/>
          <p:cNvPicPr/>
          <p:nvPr/>
        </p:nvPicPr>
        <p:blipFill>
          <a:blip r:embed="rId7"/>
          <a:stretch/>
        </p:blipFill>
        <p:spPr>
          <a:xfrm>
            <a:off x="8992473" y="5039460"/>
            <a:ext cx="834840" cy="845280"/>
          </a:xfrm>
          <a:prstGeom prst="rect">
            <a:avLst/>
          </a:prstGeom>
          <a:ln>
            <a:noFill/>
          </a:ln>
        </p:spPr>
      </p:pic>
      <p:pic>
        <p:nvPicPr>
          <p:cNvPr id="17" name="Grafik 21"/>
          <p:cNvPicPr/>
          <p:nvPr/>
        </p:nvPicPr>
        <p:blipFill>
          <a:blip r:embed="rId8"/>
          <a:stretch/>
        </p:blipFill>
        <p:spPr>
          <a:xfrm>
            <a:off x="9743793" y="5041980"/>
            <a:ext cx="834840" cy="845280"/>
          </a:xfrm>
          <a:prstGeom prst="rect">
            <a:avLst/>
          </a:prstGeom>
          <a:ln>
            <a:noFill/>
          </a:ln>
        </p:spPr>
      </p:pic>
      <p:pic>
        <p:nvPicPr>
          <p:cNvPr id="18" name="Grafik 22"/>
          <p:cNvPicPr/>
          <p:nvPr/>
        </p:nvPicPr>
        <p:blipFill>
          <a:blip r:embed="rId9"/>
          <a:stretch/>
        </p:blipFill>
        <p:spPr>
          <a:xfrm>
            <a:off x="10511313" y="5044140"/>
            <a:ext cx="834840" cy="845280"/>
          </a:xfrm>
          <a:prstGeom prst="rect">
            <a:avLst/>
          </a:prstGeom>
          <a:ln>
            <a:noFill/>
          </a:ln>
        </p:spPr>
      </p:pic>
      <p:pic>
        <p:nvPicPr>
          <p:cNvPr id="19" name="Grafik 26"/>
          <p:cNvPicPr/>
          <p:nvPr/>
        </p:nvPicPr>
        <p:blipFill>
          <a:blip r:embed="rId10"/>
          <a:stretch/>
        </p:blipFill>
        <p:spPr>
          <a:xfrm>
            <a:off x="11239953" y="5046300"/>
            <a:ext cx="829440" cy="839880"/>
          </a:xfrm>
          <a:prstGeom prst="rect">
            <a:avLst/>
          </a:prstGeom>
          <a:ln>
            <a:noFill/>
          </a:ln>
        </p:spPr>
      </p:pic>
      <p:sp>
        <p:nvSpPr>
          <p:cNvPr id="23" name="Rechteck 22"/>
          <p:cNvSpPr/>
          <p:nvPr/>
        </p:nvSpPr>
        <p:spPr>
          <a:xfrm>
            <a:off x="5579886" y="2673315"/>
            <a:ext cx="179247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1400" spc="-1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/>
              </a:rPr>
              <a:t>HEUFT </a:t>
            </a:r>
            <a:r>
              <a:rPr lang="de-DE" sz="1400" i="1" spc="-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alibri"/>
              </a:rPr>
              <a:t>eXaminer</a:t>
            </a:r>
            <a:r>
              <a:rPr lang="de-DE" sz="1400" i="1" spc="-1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/>
              </a:rPr>
              <a:t> </a:t>
            </a:r>
            <a:r>
              <a:rPr lang="de-DE" sz="1400" i="1" spc="-1" baseline="30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Verdana"/>
                <a:ea typeface="Verdana"/>
              </a:rPr>
              <a:t>II </a:t>
            </a:r>
            <a:r>
              <a:rPr lang="de-DE" sz="1400" i="1" spc="-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/>
              </a:rPr>
              <a:t>XS</a:t>
            </a:r>
            <a:r>
              <a:rPr lang="de-DE" sz="1400" i="1" spc="-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/>
                <a:ea typeface="Verdana"/>
              </a:rPr>
              <a:t> </a:t>
            </a:r>
            <a:endParaRPr lang="de-DE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0" name="CustomShape 3"/>
          <p:cNvSpPr/>
          <p:nvPr/>
        </p:nvSpPr>
        <p:spPr>
          <a:xfrm>
            <a:off x="475200" y="384840"/>
            <a:ext cx="1703993" cy="226870"/>
          </a:xfrm>
          <a:prstGeom prst="rect">
            <a:avLst/>
          </a:prstGeom>
          <a:noFill/>
          <a:ln w="255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0" tIns="45000" rIns="0" bIns="28800">
            <a:spAutoFit/>
          </a:bodyPr>
          <a:lstStyle/>
          <a:p>
            <a:pPr>
              <a:lnSpc>
                <a:spcPct val="90000"/>
              </a:lnSpc>
              <a:spcBef>
                <a:spcPts val="1001"/>
              </a:spcBef>
              <a:tabLst>
                <a:tab pos="0" algn="l"/>
              </a:tabLst>
            </a:pPr>
            <a:r>
              <a:rPr lang="de-DE" sz="1100" u="heavy" spc="-1" dirty="0" smtClean="0">
                <a:solidFill>
                  <a:srgbClr val="000000"/>
                </a:solidFill>
                <a:uFill>
                  <a:solidFill>
                    <a:srgbClr val="62BB47"/>
                  </a:solidFill>
                </a:uFill>
                <a:latin typeface="Calibri"/>
                <a:ea typeface="DejaVu Sans"/>
              </a:rPr>
              <a:t>FOREIGN OBJECT INSPECTION</a:t>
            </a:r>
            <a:endParaRPr lang="de-DE" sz="1100" b="0" strike="noStrike" spc="-1" dirty="0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p15="http://schemas.microsoft.com/office/powerpoint/2012/main">
      <p:transition spd="slow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3" name="Grafik 19"/>
          <p:cNvPicPr/>
          <p:nvPr/>
        </p:nvPicPr>
        <p:blipFill rotWithShape="1">
          <a:blip r:embed="rId2"/>
          <a:srcRect r="16983"/>
          <a:stretch/>
        </p:blipFill>
        <p:spPr>
          <a:xfrm>
            <a:off x="-640643" y="387994"/>
            <a:ext cx="6099650" cy="5510426"/>
          </a:xfrm>
          <a:prstGeom prst="rect">
            <a:avLst/>
          </a:prstGeom>
          <a:ln>
            <a:noFill/>
          </a:ln>
        </p:spPr>
      </p:pic>
      <p:pic>
        <p:nvPicPr>
          <p:cNvPr id="20" name="Grafik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085" y="4479120"/>
            <a:ext cx="1316875" cy="1042855"/>
          </a:xfrm>
          <a:prstGeom prst="rect">
            <a:avLst/>
          </a:prstGeom>
        </p:spPr>
      </p:pic>
      <p:pic>
        <p:nvPicPr>
          <p:cNvPr id="22" name="Grafik 18"/>
          <p:cNvPicPr/>
          <p:nvPr/>
        </p:nvPicPr>
        <p:blipFill>
          <a:blip r:embed="rId4"/>
          <a:stretch/>
        </p:blipFill>
        <p:spPr>
          <a:xfrm>
            <a:off x="5416933" y="4483604"/>
            <a:ext cx="2999880" cy="1490760"/>
          </a:xfrm>
          <a:prstGeom prst="rect">
            <a:avLst/>
          </a:prstGeom>
          <a:ln>
            <a:noFill/>
          </a:ln>
        </p:spPr>
      </p:pic>
      <p:sp>
        <p:nvSpPr>
          <p:cNvPr id="173" name="CustomShape 2"/>
          <p:cNvSpPr/>
          <p:nvPr/>
        </p:nvSpPr>
        <p:spPr>
          <a:xfrm rot="2700000">
            <a:off x="5904000" y="5916960"/>
            <a:ext cx="389520" cy="3895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74" name="CustomShape 3"/>
          <p:cNvSpPr/>
          <p:nvPr/>
        </p:nvSpPr>
        <p:spPr>
          <a:xfrm>
            <a:off x="0" y="6112440"/>
            <a:ext cx="12191400" cy="7448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36000" anchor="ctr" anchorCtr="1">
            <a:noAutofit/>
          </a:bodyPr>
          <a:lstStyle/>
          <a:p>
            <a:r>
              <a:rPr lang="de-DE" sz="2600" b="0" strike="noStrike" spc="-1" dirty="0">
                <a:solidFill>
                  <a:srgbClr val="FFFFFF"/>
                </a:solidFill>
                <a:latin typeface="Calibri"/>
              </a:rPr>
              <a:t>HEUFT </a:t>
            </a:r>
            <a:r>
              <a:rPr lang="de-DE" sz="2600" b="0" i="1" strike="noStrike" spc="-1" dirty="0" err="1">
                <a:solidFill>
                  <a:srgbClr val="FFFFFF"/>
                </a:solidFill>
                <a:latin typeface="Calibri"/>
              </a:rPr>
              <a:t>eXaminer</a:t>
            </a:r>
            <a:r>
              <a:rPr lang="de-DE" sz="2600" b="0" i="1" strike="noStrike" spc="-1" dirty="0">
                <a:solidFill>
                  <a:srgbClr val="FFFFFF"/>
                </a:solidFill>
                <a:latin typeface="Calibri"/>
              </a:rPr>
              <a:t> </a:t>
            </a:r>
            <a:r>
              <a:rPr lang="de-DE" sz="2600" b="0" i="1" strike="noStrike" spc="-1" baseline="30000" dirty="0">
                <a:solidFill>
                  <a:srgbClr val="FFFFFF"/>
                </a:solidFill>
                <a:latin typeface="Verdana"/>
                <a:ea typeface="Verdana"/>
              </a:rPr>
              <a:t>II</a:t>
            </a:r>
            <a:r>
              <a:rPr lang="de-DE" sz="2600" b="0" i="1" strike="noStrike" spc="-1" dirty="0">
                <a:solidFill>
                  <a:srgbClr val="FFFFFF"/>
                </a:solidFill>
                <a:latin typeface="Calibri"/>
                <a:ea typeface="Verdana"/>
              </a:rPr>
              <a:t> XS</a:t>
            </a:r>
            <a:r>
              <a:rPr lang="de-DE" sz="2600" b="0" strike="noStrike" spc="-1" dirty="0">
                <a:solidFill>
                  <a:srgbClr val="FFFFFF"/>
                </a:solidFill>
                <a:latin typeface="Calibri"/>
                <a:ea typeface="Verdana"/>
              </a:rPr>
              <a:t>: </a:t>
            </a:r>
            <a:r>
              <a:rPr lang="en-GB" sz="24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duo sidewall inspection top</a:t>
            </a:r>
            <a:endParaRPr lang="en-GB" sz="2400" b="0" u="none" strike="noStrike" dirty="0">
              <a:solidFill>
                <a:schemeClr val="bg1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75" name="CustomShape 4"/>
          <p:cNvSpPr/>
          <p:nvPr/>
        </p:nvSpPr>
        <p:spPr>
          <a:xfrm>
            <a:off x="535320" y="5381280"/>
            <a:ext cx="2560486" cy="3371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>
            <a:spAutoFit/>
          </a:bodyPr>
          <a:lstStyle/>
          <a:p>
            <a:r>
              <a:rPr lang="en-GB" sz="1600" dirty="0" smtClean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base </a:t>
            </a:r>
            <a:r>
              <a:rPr lang="en-GB" sz="1600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and sidewall inspection</a:t>
            </a:r>
            <a:endParaRPr lang="en-GB" sz="1600" b="0" u="none" strike="noStrike" dirty="0">
              <a:solidFill>
                <a:schemeClr val="bg1">
                  <a:lumMod val="50000"/>
                </a:schemeClr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82" name="Grafik 18"/>
          <p:cNvPicPr/>
          <p:nvPr/>
        </p:nvPicPr>
        <p:blipFill rotWithShape="1">
          <a:blip r:embed="rId5"/>
          <a:srcRect l="17567" t="17595" r="6282" b="15264"/>
          <a:stretch/>
        </p:blipFill>
        <p:spPr>
          <a:xfrm>
            <a:off x="7721601" y="1420577"/>
            <a:ext cx="5874370" cy="3884247"/>
          </a:xfrm>
          <a:prstGeom prst="rect">
            <a:avLst/>
          </a:prstGeom>
          <a:ln>
            <a:noFill/>
          </a:ln>
        </p:spPr>
      </p:pic>
      <p:pic>
        <p:nvPicPr>
          <p:cNvPr id="16" name="Grafik 20"/>
          <p:cNvPicPr/>
          <p:nvPr/>
        </p:nvPicPr>
        <p:blipFill>
          <a:blip r:embed="rId6"/>
          <a:stretch/>
        </p:blipFill>
        <p:spPr>
          <a:xfrm>
            <a:off x="9676473" y="5039460"/>
            <a:ext cx="834840" cy="845280"/>
          </a:xfrm>
          <a:prstGeom prst="rect">
            <a:avLst/>
          </a:prstGeom>
          <a:ln>
            <a:noFill/>
          </a:ln>
        </p:spPr>
      </p:pic>
      <p:pic>
        <p:nvPicPr>
          <p:cNvPr id="17" name="Grafik 22"/>
          <p:cNvPicPr/>
          <p:nvPr/>
        </p:nvPicPr>
        <p:blipFill>
          <a:blip r:embed="rId7"/>
          <a:stretch/>
        </p:blipFill>
        <p:spPr>
          <a:xfrm>
            <a:off x="10511313" y="5044140"/>
            <a:ext cx="834840" cy="845280"/>
          </a:xfrm>
          <a:prstGeom prst="rect">
            <a:avLst/>
          </a:prstGeom>
          <a:ln>
            <a:noFill/>
          </a:ln>
        </p:spPr>
      </p:pic>
      <p:pic>
        <p:nvPicPr>
          <p:cNvPr id="18" name="Grafik 26"/>
          <p:cNvPicPr/>
          <p:nvPr/>
        </p:nvPicPr>
        <p:blipFill>
          <a:blip r:embed="rId8"/>
          <a:stretch/>
        </p:blipFill>
        <p:spPr>
          <a:xfrm>
            <a:off x="11239953" y="5046300"/>
            <a:ext cx="829440" cy="839880"/>
          </a:xfrm>
          <a:prstGeom prst="rect">
            <a:avLst/>
          </a:prstGeom>
          <a:ln>
            <a:noFill/>
          </a:ln>
        </p:spPr>
      </p:pic>
      <p:sp>
        <p:nvSpPr>
          <p:cNvPr id="23" name="Rechteck 22"/>
          <p:cNvSpPr/>
          <p:nvPr/>
        </p:nvSpPr>
        <p:spPr>
          <a:xfrm>
            <a:off x="5694065" y="3054923"/>
            <a:ext cx="179247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1400" spc="-1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/>
              </a:rPr>
              <a:t>HEUFT </a:t>
            </a:r>
            <a:r>
              <a:rPr lang="de-DE" sz="1400" i="1" spc="-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alibri"/>
              </a:rPr>
              <a:t>eXaminer</a:t>
            </a:r>
            <a:r>
              <a:rPr lang="de-DE" sz="1400" i="1" spc="-1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/>
              </a:rPr>
              <a:t> </a:t>
            </a:r>
            <a:r>
              <a:rPr lang="de-DE" sz="1400" i="1" spc="-1" baseline="30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Verdana"/>
                <a:ea typeface="Verdana"/>
              </a:rPr>
              <a:t>II </a:t>
            </a:r>
            <a:r>
              <a:rPr lang="de-DE" sz="1400" i="1" spc="-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/>
              </a:rPr>
              <a:t>XS</a:t>
            </a:r>
            <a:r>
              <a:rPr lang="de-DE" sz="1400" i="1" spc="-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/>
                <a:ea typeface="Verdana"/>
              </a:rPr>
              <a:t> </a:t>
            </a:r>
            <a:endParaRPr lang="de-DE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2" name="Grafik 1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3653" y="609120"/>
            <a:ext cx="1646431" cy="2336429"/>
          </a:xfrm>
          <a:prstGeom prst="rect">
            <a:avLst/>
          </a:prstGeom>
        </p:spPr>
      </p:pic>
      <p:sp>
        <p:nvSpPr>
          <p:cNvPr id="19" name="CustomShape 3"/>
          <p:cNvSpPr/>
          <p:nvPr/>
        </p:nvSpPr>
        <p:spPr>
          <a:xfrm>
            <a:off x="475200" y="384840"/>
            <a:ext cx="1703993" cy="226870"/>
          </a:xfrm>
          <a:prstGeom prst="rect">
            <a:avLst/>
          </a:prstGeom>
          <a:noFill/>
          <a:ln w="255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0" tIns="45000" rIns="0" bIns="28800">
            <a:spAutoFit/>
          </a:bodyPr>
          <a:lstStyle/>
          <a:p>
            <a:pPr>
              <a:lnSpc>
                <a:spcPct val="90000"/>
              </a:lnSpc>
              <a:spcBef>
                <a:spcPts val="1001"/>
              </a:spcBef>
              <a:tabLst>
                <a:tab pos="0" algn="l"/>
              </a:tabLst>
            </a:pPr>
            <a:r>
              <a:rPr lang="de-DE" sz="1100" u="heavy" spc="-1" dirty="0" smtClean="0">
                <a:solidFill>
                  <a:srgbClr val="000000"/>
                </a:solidFill>
                <a:uFill>
                  <a:solidFill>
                    <a:srgbClr val="62BB47"/>
                  </a:solidFill>
                </a:uFill>
                <a:latin typeface="Calibri"/>
                <a:ea typeface="DejaVu Sans"/>
              </a:rPr>
              <a:t>FOREIGN OBJECT INSPECTION</a:t>
            </a:r>
            <a:endParaRPr lang="de-DE" sz="1100" b="0" strike="noStrike" spc="-1" dirty="0">
              <a:latin typeface="Arial"/>
            </a:endParaRPr>
          </a:p>
        </p:txBody>
      </p:sp>
      <p:sp>
        <p:nvSpPr>
          <p:cNvPr id="24" name="CustomShape 5"/>
          <p:cNvSpPr/>
          <p:nvPr/>
        </p:nvSpPr>
        <p:spPr>
          <a:xfrm>
            <a:off x="5632826" y="5310540"/>
            <a:ext cx="1255770" cy="3371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>
            <a:spAutoFit/>
          </a:bodyPr>
          <a:lstStyle/>
          <a:p>
            <a:r>
              <a:rPr lang="en-GB" sz="1600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Special chain</a:t>
            </a:r>
            <a:endParaRPr lang="en-GB" sz="1600" b="0" u="none" strike="noStrike" dirty="0">
              <a:solidFill>
                <a:schemeClr val="bg1">
                  <a:lumMod val="50000"/>
                </a:schemeClr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p15="http://schemas.microsoft.com/office/powerpoint/2012/main">
      <p:transition spd="slow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Grafik 2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77856" y="277372"/>
            <a:ext cx="7916117" cy="5937088"/>
          </a:xfrm>
          <a:prstGeom prst="rect">
            <a:avLst/>
          </a:prstGeom>
        </p:spPr>
      </p:pic>
      <p:sp>
        <p:nvSpPr>
          <p:cNvPr id="3" name="CustomShape 2"/>
          <p:cNvSpPr/>
          <p:nvPr/>
        </p:nvSpPr>
        <p:spPr>
          <a:xfrm rot="2700000">
            <a:off x="5904000" y="5916960"/>
            <a:ext cx="389520" cy="3895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4" name="Grafik 26"/>
          <p:cNvPicPr/>
          <p:nvPr/>
        </p:nvPicPr>
        <p:blipFill>
          <a:blip r:embed="rId3"/>
          <a:stretch/>
        </p:blipFill>
        <p:spPr>
          <a:xfrm>
            <a:off x="9395123" y="5055120"/>
            <a:ext cx="833040" cy="843480"/>
          </a:xfrm>
          <a:prstGeom prst="rect">
            <a:avLst/>
          </a:prstGeom>
          <a:ln>
            <a:noFill/>
          </a:ln>
        </p:spPr>
      </p:pic>
      <p:pic>
        <p:nvPicPr>
          <p:cNvPr id="5" name="Grafik 28"/>
          <p:cNvPicPr/>
          <p:nvPr/>
        </p:nvPicPr>
        <p:blipFill>
          <a:blip r:embed="rId4"/>
          <a:stretch/>
        </p:blipFill>
        <p:spPr>
          <a:xfrm>
            <a:off x="8675755" y="5071680"/>
            <a:ext cx="823320" cy="833760"/>
          </a:xfrm>
          <a:prstGeom prst="rect">
            <a:avLst/>
          </a:prstGeom>
          <a:ln>
            <a:noFill/>
          </a:ln>
        </p:spPr>
      </p:pic>
      <p:pic>
        <p:nvPicPr>
          <p:cNvPr id="6" name="Grafik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1656" y="627446"/>
            <a:ext cx="1112307" cy="1492756"/>
          </a:xfrm>
          <a:prstGeom prst="rect">
            <a:avLst/>
          </a:prstGeom>
        </p:spPr>
      </p:pic>
      <p:pic>
        <p:nvPicPr>
          <p:cNvPr id="7" name="Grafik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63" y="627446"/>
            <a:ext cx="1414095" cy="1492756"/>
          </a:xfrm>
          <a:prstGeom prst="rect">
            <a:avLst/>
          </a:prstGeom>
        </p:spPr>
      </p:pic>
      <p:pic>
        <p:nvPicPr>
          <p:cNvPr id="8" name="Grafik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7355" y="5061943"/>
            <a:ext cx="835453" cy="845897"/>
          </a:xfrm>
          <a:prstGeom prst="rect">
            <a:avLst/>
          </a:prstGeom>
        </p:spPr>
      </p:pic>
      <p:pic>
        <p:nvPicPr>
          <p:cNvPr id="9" name="Grafik 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47531" y="5056302"/>
            <a:ext cx="832300" cy="842704"/>
          </a:xfrm>
          <a:prstGeom prst="rect">
            <a:avLst/>
          </a:prstGeom>
        </p:spPr>
      </p:pic>
      <p:sp>
        <p:nvSpPr>
          <p:cNvPr id="15" name="CustomShape 4"/>
          <p:cNvSpPr/>
          <p:nvPr/>
        </p:nvSpPr>
        <p:spPr>
          <a:xfrm>
            <a:off x="535320" y="5381280"/>
            <a:ext cx="2555677" cy="3371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>
            <a:spAutoFit/>
          </a:bodyPr>
          <a:lstStyle/>
          <a:p>
            <a:r>
              <a:rPr lang="en-GB" sz="1600" dirty="0" smtClean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base </a:t>
            </a:r>
            <a:r>
              <a:rPr lang="en-GB" sz="1600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and sidewall inspection</a:t>
            </a:r>
            <a:endParaRPr lang="en-GB" sz="1600" u="none" strike="noStrike" dirty="0">
              <a:solidFill>
                <a:schemeClr val="bg1">
                  <a:lumMod val="50000"/>
                </a:schemeClr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8" name="Rechteck 17"/>
          <p:cNvSpPr/>
          <p:nvPr/>
        </p:nvSpPr>
        <p:spPr>
          <a:xfrm>
            <a:off x="5589446" y="2342829"/>
            <a:ext cx="179247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1400" spc="-1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/>
              </a:rPr>
              <a:t>HEUFT </a:t>
            </a:r>
            <a:r>
              <a:rPr lang="de-DE" sz="1400" i="1" spc="-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alibri"/>
              </a:rPr>
              <a:t>eXaminer</a:t>
            </a:r>
            <a:r>
              <a:rPr lang="de-DE" sz="1400" i="1" spc="-1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/>
              </a:rPr>
              <a:t> </a:t>
            </a:r>
            <a:r>
              <a:rPr lang="de-DE" sz="1400" i="1" spc="-1" baseline="30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Verdana"/>
                <a:ea typeface="Verdana"/>
              </a:rPr>
              <a:t>II </a:t>
            </a:r>
            <a:r>
              <a:rPr lang="de-DE" sz="1400" i="1" spc="-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/>
              </a:rPr>
              <a:t>XS</a:t>
            </a:r>
            <a:r>
              <a:rPr lang="de-DE" sz="1400" i="1" spc="-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/>
                <a:ea typeface="Verdana"/>
              </a:rPr>
              <a:t> </a:t>
            </a:r>
            <a:endParaRPr lang="de-DE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9" name="CustomShape 3"/>
          <p:cNvSpPr/>
          <p:nvPr/>
        </p:nvSpPr>
        <p:spPr>
          <a:xfrm>
            <a:off x="0" y="6112440"/>
            <a:ext cx="12191400" cy="7448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36000" anchor="ctr" anchorCtr="1">
            <a:noAutofit/>
          </a:bodyPr>
          <a:lstStyle/>
          <a:p>
            <a:r>
              <a:rPr lang="de-DE" sz="2600" b="0" strike="noStrike" spc="-1" dirty="0">
                <a:solidFill>
                  <a:srgbClr val="FFFFFF"/>
                </a:solidFill>
                <a:latin typeface="Calibri"/>
              </a:rPr>
              <a:t>HEUFT </a:t>
            </a:r>
            <a:r>
              <a:rPr lang="de-DE" sz="2600" b="0" i="1" strike="noStrike" spc="-1" dirty="0" err="1">
                <a:solidFill>
                  <a:srgbClr val="FFFFFF"/>
                </a:solidFill>
                <a:latin typeface="Calibri"/>
              </a:rPr>
              <a:t>eXaminer</a:t>
            </a:r>
            <a:r>
              <a:rPr lang="de-DE" sz="2600" b="0" i="1" strike="noStrike" spc="-1" dirty="0">
                <a:solidFill>
                  <a:srgbClr val="FFFFFF"/>
                </a:solidFill>
                <a:latin typeface="Calibri"/>
              </a:rPr>
              <a:t> </a:t>
            </a:r>
            <a:r>
              <a:rPr lang="de-DE" sz="2600" b="0" i="1" strike="noStrike" spc="-1" baseline="30000" dirty="0">
                <a:solidFill>
                  <a:srgbClr val="FFFFFF"/>
                </a:solidFill>
                <a:latin typeface="Verdana"/>
                <a:ea typeface="Verdana"/>
              </a:rPr>
              <a:t>II</a:t>
            </a:r>
            <a:r>
              <a:rPr lang="de-DE" sz="2600" b="0" i="1" strike="noStrike" spc="-1" dirty="0">
                <a:solidFill>
                  <a:srgbClr val="FFFFFF"/>
                </a:solidFill>
                <a:latin typeface="Calibri"/>
                <a:ea typeface="Verdana"/>
              </a:rPr>
              <a:t> XS</a:t>
            </a:r>
            <a:r>
              <a:rPr lang="de-DE" sz="2600" b="0" strike="noStrike" spc="-1" dirty="0">
                <a:solidFill>
                  <a:srgbClr val="FFFFFF"/>
                </a:solidFill>
                <a:latin typeface="Calibri"/>
                <a:ea typeface="Verdana"/>
              </a:rPr>
              <a:t>: </a:t>
            </a:r>
            <a:r>
              <a:rPr lang="en-GB" sz="24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base and sidewall inspection</a:t>
            </a:r>
            <a:endParaRPr lang="en-GB" sz="2400" u="none" strike="noStrike" dirty="0">
              <a:solidFill>
                <a:schemeClr val="bg1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4" name="Grafik 23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7617" y="1129013"/>
            <a:ext cx="4006971" cy="4099971"/>
          </a:xfrm>
          <a:prstGeom prst="rect">
            <a:avLst/>
          </a:prstGeom>
        </p:spPr>
      </p:pic>
      <p:sp>
        <p:nvSpPr>
          <p:cNvPr id="21" name="CustomShape 3"/>
          <p:cNvSpPr/>
          <p:nvPr/>
        </p:nvSpPr>
        <p:spPr>
          <a:xfrm>
            <a:off x="475200" y="384840"/>
            <a:ext cx="1703993" cy="226870"/>
          </a:xfrm>
          <a:prstGeom prst="rect">
            <a:avLst/>
          </a:prstGeom>
          <a:noFill/>
          <a:ln w="255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0" tIns="45000" rIns="0" bIns="28800">
            <a:spAutoFit/>
          </a:bodyPr>
          <a:lstStyle/>
          <a:p>
            <a:pPr>
              <a:lnSpc>
                <a:spcPct val="90000"/>
              </a:lnSpc>
              <a:spcBef>
                <a:spcPts val="1001"/>
              </a:spcBef>
              <a:tabLst>
                <a:tab pos="0" algn="l"/>
              </a:tabLst>
            </a:pPr>
            <a:r>
              <a:rPr lang="de-DE" sz="1100" u="heavy" spc="-1" dirty="0" smtClean="0">
                <a:solidFill>
                  <a:srgbClr val="000000"/>
                </a:solidFill>
                <a:uFill>
                  <a:solidFill>
                    <a:srgbClr val="62BB47"/>
                  </a:solidFill>
                </a:uFill>
                <a:latin typeface="Calibri"/>
                <a:ea typeface="DejaVu Sans"/>
              </a:rPr>
              <a:t>FOREIGN OBJECT INSPECTION</a:t>
            </a:r>
            <a:endParaRPr lang="de-DE" sz="1100" b="0" strike="noStrike" spc="-1" dirty="0">
              <a:latin typeface="Arial"/>
            </a:endParaRPr>
          </a:p>
        </p:txBody>
      </p:sp>
      <p:pic>
        <p:nvPicPr>
          <p:cNvPr id="26" name="Grafik 25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18891" y="4199441"/>
            <a:ext cx="2569728" cy="27007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7263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xs_ii_720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" y="-1"/>
            <a:ext cx="12192000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4512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2"/>
          <p:cNvPicPr/>
          <p:nvPr/>
        </p:nvPicPr>
        <p:blipFill>
          <a:blip r:embed="rId2"/>
          <a:stretch/>
        </p:blipFill>
        <p:spPr>
          <a:xfrm>
            <a:off x="171615" y="4424957"/>
            <a:ext cx="1735200" cy="1667880"/>
          </a:xfrm>
          <a:prstGeom prst="rect">
            <a:avLst/>
          </a:prstGeom>
          <a:ln>
            <a:noFill/>
          </a:ln>
        </p:spPr>
      </p:pic>
      <p:pic>
        <p:nvPicPr>
          <p:cNvPr id="5" name="Grafik 3"/>
          <p:cNvPicPr/>
          <p:nvPr/>
        </p:nvPicPr>
        <p:blipFill>
          <a:blip r:embed="rId3"/>
          <a:stretch/>
        </p:blipFill>
        <p:spPr>
          <a:xfrm>
            <a:off x="1988175" y="4348637"/>
            <a:ext cx="1729080" cy="1662120"/>
          </a:xfrm>
          <a:prstGeom prst="rect">
            <a:avLst/>
          </a:prstGeom>
          <a:ln>
            <a:noFill/>
          </a:ln>
        </p:spPr>
      </p:pic>
      <p:pic>
        <p:nvPicPr>
          <p:cNvPr id="6" name="Grafik 4"/>
          <p:cNvPicPr/>
          <p:nvPr/>
        </p:nvPicPr>
        <p:blipFill>
          <a:blip r:embed="rId4"/>
          <a:stretch/>
        </p:blipFill>
        <p:spPr>
          <a:xfrm>
            <a:off x="4059615" y="4460957"/>
            <a:ext cx="1805400" cy="1735200"/>
          </a:xfrm>
          <a:prstGeom prst="rect">
            <a:avLst/>
          </a:prstGeom>
          <a:ln>
            <a:noFill/>
          </a:ln>
        </p:spPr>
      </p:pic>
      <p:pic>
        <p:nvPicPr>
          <p:cNvPr id="7" name="Grafik 5"/>
          <p:cNvPicPr/>
          <p:nvPr/>
        </p:nvPicPr>
        <p:blipFill>
          <a:blip r:embed="rId5"/>
          <a:stretch/>
        </p:blipFill>
        <p:spPr>
          <a:xfrm>
            <a:off x="6311775" y="4340717"/>
            <a:ext cx="1724760" cy="1657800"/>
          </a:xfrm>
          <a:prstGeom prst="rect">
            <a:avLst/>
          </a:prstGeom>
          <a:ln>
            <a:noFill/>
          </a:ln>
        </p:spPr>
      </p:pic>
      <p:pic>
        <p:nvPicPr>
          <p:cNvPr id="8" name="Grafik 6"/>
          <p:cNvPicPr/>
          <p:nvPr/>
        </p:nvPicPr>
        <p:blipFill>
          <a:blip r:embed="rId6"/>
          <a:stretch/>
        </p:blipFill>
        <p:spPr>
          <a:xfrm>
            <a:off x="8304375" y="4419917"/>
            <a:ext cx="1740600" cy="1672920"/>
          </a:xfrm>
          <a:prstGeom prst="rect">
            <a:avLst/>
          </a:prstGeom>
          <a:ln>
            <a:noFill/>
          </a:ln>
        </p:spPr>
      </p:pic>
      <p:pic>
        <p:nvPicPr>
          <p:cNvPr id="9" name="Grafik 7"/>
          <p:cNvPicPr/>
          <p:nvPr/>
        </p:nvPicPr>
        <p:blipFill>
          <a:blip r:embed="rId7"/>
          <a:stretch/>
        </p:blipFill>
        <p:spPr>
          <a:xfrm>
            <a:off x="10181055" y="4276277"/>
            <a:ext cx="1729080" cy="1662120"/>
          </a:xfrm>
          <a:prstGeom prst="rect">
            <a:avLst/>
          </a:prstGeom>
          <a:ln>
            <a:noFill/>
          </a:ln>
        </p:spPr>
      </p:pic>
      <p:sp>
        <p:nvSpPr>
          <p:cNvPr id="11" name="CustomShape 3"/>
          <p:cNvSpPr/>
          <p:nvPr/>
        </p:nvSpPr>
        <p:spPr>
          <a:xfrm>
            <a:off x="4854855" y="3983957"/>
            <a:ext cx="310680" cy="310680"/>
          </a:xfrm>
          <a:prstGeom prst="diamond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2" name="CustomShape 4"/>
          <p:cNvSpPr/>
          <p:nvPr/>
        </p:nvSpPr>
        <p:spPr>
          <a:xfrm>
            <a:off x="2747415" y="3983957"/>
            <a:ext cx="310680" cy="310680"/>
          </a:xfrm>
          <a:prstGeom prst="diamond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3" name="CustomShape 5"/>
          <p:cNvSpPr/>
          <p:nvPr/>
        </p:nvSpPr>
        <p:spPr>
          <a:xfrm>
            <a:off x="796215" y="3983957"/>
            <a:ext cx="310680" cy="310680"/>
          </a:xfrm>
          <a:prstGeom prst="diamond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4" name="CustomShape 6"/>
          <p:cNvSpPr/>
          <p:nvPr/>
        </p:nvSpPr>
        <p:spPr>
          <a:xfrm>
            <a:off x="6805695" y="3983957"/>
            <a:ext cx="310680" cy="310680"/>
          </a:xfrm>
          <a:prstGeom prst="diamond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5" name="CustomShape 7"/>
          <p:cNvSpPr/>
          <p:nvPr/>
        </p:nvSpPr>
        <p:spPr>
          <a:xfrm>
            <a:off x="8623695" y="3983237"/>
            <a:ext cx="310680" cy="310680"/>
          </a:xfrm>
          <a:prstGeom prst="diamond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6" name="CustomShape 8"/>
          <p:cNvSpPr/>
          <p:nvPr/>
        </p:nvSpPr>
        <p:spPr>
          <a:xfrm>
            <a:off x="10766055" y="3981077"/>
            <a:ext cx="310680" cy="310680"/>
          </a:xfrm>
          <a:prstGeom prst="diamond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7" name="CustomShape 9"/>
          <p:cNvSpPr/>
          <p:nvPr/>
        </p:nvSpPr>
        <p:spPr>
          <a:xfrm>
            <a:off x="165135" y="3150197"/>
            <a:ext cx="1625760" cy="3945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de-DE" sz="2000" b="0" strike="noStrike" spc="-1" dirty="0">
                <a:solidFill>
                  <a:srgbClr val="FFFFFF"/>
                </a:solidFill>
                <a:latin typeface="Calibri"/>
                <a:ea typeface="DejaVu Sans"/>
              </a:rPr>
              <a:t>HEUFT </a:t>
            </a:r>
            <a:r>
              <a:rPr lang="de-DE" sz="2000" b="0" i="1" strike="noStrike" spc="-1" dirty="0" err="1">
                <a:solidFill>
                  <a:srgbClr val="FFFFFF"/>
                </a:solidFill>
                <a:latin typeface="Calibri"/>
                <a:ea typeface="DejaVu Sans"/>
              </a:rPr>
              <a:t>pusher</a:t>
            </a:r>
            <a:endParaRPr lang="de-DE" sz="2000" b="0" strike="noStrike" spc="-1" dirty="0">
              <a:latin typeface="Arial"/>
            </a:endParaRPr>
          </a:p>
        </p:txBody>
      </p:sp>
      <p:sp>
        <p:nvSpPr>
          <p:cNvPr id="18" name="CustomShape 10"/>
          <p:cNvSpPr/>
          <p:nvPr/>
        </p:nvSpPr>
        <p:spPr>
          <a:xfrm>
            <a:off x="2155935" y="3142637"/>
            <a:ext cx="1519200" cy="3945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de-DE" sz="2000" b="0" strike="noStrike" spc="-1">
                <a:solidFill>
                  <a:srgbClr val="FFFFFF"/>
                </a:solidFill>
                <a:latin typeface="Calibri"/>
                <a:ea typeface="DejaVu Sans"/>
              </a:rPr>
              <a:t>HEUFT </a:t>
            </a:r>
            <a:r>
              <a:rPr lang="de-DE" sz="2000" b="0" i="1" strike="noStrike" spc="-1">
                <a:solidFill>
                  <a:srgbClr val="FFFFFF"/>
                </a:solidFill>
                <a:latin typeface="Calibri"/>
                <a:ea typeface="DejaVu Sans"/>
              </a:rPr>
              <a:t>mono</a:t>
            </a:r>
            <a:endParaRPr lang="de-DE" sz="2000" b="0" strike="noStrike" spc="-1">
              <a:latin typeface="Arial"/>
            </a:endParaRPr>
          </a:p>
        </p:txBody>
      </p:sp>
      <p:sp>
        <p:nvSpPr>
          <p:cNvPr id="19" name="CustomShape 11"/>
          <p:cNvSpPr/>
          <p:nvPr/>
        </p:nvSpPr>
        <p:spPr>
          <a:xfrm>
            <a:off x="4102815" y="3142637"/>
            <a:ext cx="1719000" cy="3945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de-DE" sz="2000" b="0" strike="noStrike" spc="-1">
                <a:solidFill>
                  <a:srgbClr val="FFFFFF"/>
                </a:solidFill>
                <a:latin typeface="Calibri"/>
                <a:ea typeface="DejaVu Sans"/>
              </a:rPr>
              <a:t>HEUFT </a:t>
            </a:r>
            <a:r>
              <a:rPr lang="de-DE" sz="2000" b="0" i="1" strike="noStrike" spc="-1">
                <a:solidFill>
                  <a:srgbClr val="FFFFFF"/>
                </a:solidFill>
                <a:latin typeface="Calibri"/>
                <a:ea typeface="DejaVu Sans"/>
              </a:rPr>
              <a:t>e-mono</a:t>
            </a:r>
            <a:endParaRPr lang="de-DE" sz="2000" b="0" strike="noStrike" spc="-1">
              <a:latin typeface="Arial"/>
            </a:endParaRPr>
          </a:p>
        </p:txBody>
      </p:sp>
      <p:sp>
        <p:nvSpPr>
          <p:cNvPr id="20" name="CustomShape 12"/>
          <p:cNvSpPr/>
          <p:nvPr/>
        </p:nvSpPr>
        <p:spPr>
          <a:xfrm>
            <a:off x="6309975" y="3150197"/>
            <a:ext cx="1247760" cy="3945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de-DE" sz="2000" b="0" strike="noStrike" spc="-1">
                <a:solidFill>
                  <a:srgbClr val="FFFFFF"/>
                </a:solidFill>
                <a:latin typeface="Calibri"/>
                <a:ea typeface="DejaVu Sans"/>
              </a:rPr>
              <a:t>HEUFT </a:t>
            </a:r>
            <a:r>
              <a:rPr lang="de-DE" sz="2000" b="0" i="1" strike="noStrike" spc="-1">
                <a:solidFill>
                  <a:srgbClr val="FFFFFF"/>
                </a:solidFill>
                <a:latin typeface="Calibri"/>
                <a:ea typeface="DejaVu Sans"/>
              </a:rPr>
              <a:t>flip</a:t>
            </a:r>
            <a:endParaRPr lang="de-DE" sz="2000" b="0" strike="noStrike" spc="-1">
              <a:latin typeface="Arial"/>
            </a:endParaRPr>
          </a:p>
        </p:txBody>
      </p:sp>
      <p:sp>
        <p:nvSpPr>
          <p:cNvPr id="21" name="CustomShape 13"/>
          <p:cNvSpPr/>
          <p:nvPr/>
        </p:nvSpPr>
        <p:spPr>
          <a:xfrm>
            <a:off x="7891815" y="3150197"/>
            <a:ext cx="1961280" cy="3945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de-DE" sz="2000" b="0" strike="noStrike" spc="-1">
                <a:solidFill>
                  <a:srgbClr val="FFFFFF"/>
                </a:solidFill>
                <a:latin typeface="Calibri"/>
                <a:ea typeface="DejaVu Sans"/>
              </a:rPr>
              <a:t>HEUFT </a:t>
            </a:r>
            <a:r>
              <a:rPr lang="de-DE" sz="2000" b="0" i="1" strike="noStrike" spc="-1">
                <a:solidFill>
                  <a:srgbClr val="FFFFFF"/>
                </a:solidFill>
                <a:latin typeface="Calibri"/>
                <a:ea typeface="DejaVu Sans"/>
              </a:rPr>
              <a:t>DELTA-FW</a:t>
            </a:r>
            <a:endParaRPr lang="de-DE" sz="2000" b="0" strike="noStrike" spc="-1">
              <a:latin typeface="Arial"/>
            </a:endParaRPr>
          </a:p>
        </p:txBody>
      </p:sp>
      <p:sp>
        <p:nvSpPr>
          <p:cNvPr id="22" name="CustomShape 14"/>
          <p:cNvSpPr/>
          <p:nvPr/>
        </p:nvSpPr>
        <p:spPr>
          <a:xfrm>
            <a:off x="10092135" y="3150197"/>
            <a:ext cx="1749240" cy="3945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de-DE" sz="2000" b="0" strike="noStrike" spc="-1" dirty="0">
                <a:solidFill>
                  <a:srgbClr val="FFFFFF"/>
                </a:solidFill>
                <a:latin typeface="Calibri"/>
                <a:ea typeface="DejaVu Sans"/>
              </a:rPr>
              <a:t>HEUFT </a:t>
            </a:r>
            <a:r>
              <a:rPr lang="de-DE" sz="2000" b="0" i="1" strike="noStrike" spc="-1" dirty="0">
                <a:solidFill>
                  <a:srgbClr val="FFFFFF"/>
                </a:solidFill>
                <a:latin typeface="Calibri"/>
                <a:ea typeface="DejaVu Sans"/>
              </a:rPr>
              <a:t>DELTA-K</a:t>
            </a:r>
            <a:endParaRPr lang="de-DE" sz="2000" b="0" strike="noStrike" spc="-1" dirty="0">
              <a:latin typeface="Arial"/>
            </a:endParaRPr>
          </a:p>
        </p:txBody>
      </p:sp>
      <p:sp>
        <p:nvSpPr>
          <p:cNvPr id="41" name="Textplatzhalter 1"/>
          <p:cNvSpPr txBox="1">
            <a:spLocks/>
          </p:cNvSpPr>
          <p:nvPr/>
        </p:nvSpPr>
        <p:spPr>
          <a:xfrm>
            <a:off x="469361" y="384849"/>
            <a:ext cx="1338508" cy="227597"/>
          </a:xfrm>
          <a:prstGeom prst="rect">
            <a:avLst/>
          </a:prstGeom>
          <a:noFill/>
          <a:ln w="25400" cap="flat">
            <a:noFill/>
          </a:ln>
        </p:spPr>
        <p:txBody>
          <a:bodyPr wrap="none" lIns="0" rIns="0" bIns="2880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1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de-DE" sz="1100" b="0" i="0" u="heavy" strike="noStrike" kern="120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62BB47"/>
                  </a:solidFill>
                </a:uFill>
                <a:latin typeface="Calibri" panose="020F0502020204030204"/>
                <a:ea typeface="+mn-ea"/>
                <a:cs typeface="+mn-cs"/>
              </a:rPr>
              <a:t>CONTAINER REJECTION</a:t>
            </a:r>
            <a:endParaRPr kumimoji="0" lang="de-DE" sz="1100" b="0" i="0" u="heavy" strike="noStrike" kern="1200" cap="none" spc="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>
                <a:solidFill>
                  <a:srgbClr val="62BB47"/>
                </a:solidFill>
              </a:u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8" name="CustomShape 15"/>
          <p:cNvSpPr/>
          <p:nvPr/>
        </p:nvSpPr>
        <p:spPr>
          <a:xfrm>
            <a:off x="171615" y="3503348"/>
            <a:ext cx="1607148" cy="306323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de-DE" sz="1400" b="0" strike="noStrike" spc="-1" dirty="0" err="1" smtClean="0">
                <a:solidFill>
                  <a:srgbClr val="FFFFFF"/>
                </a:solidFill>
                <a:latin typeface="Calibri"/>
                <a:ea typeface="DejaVu Sans"/>
              </a:rPr>
              <a:t>compact</a:t>
            </a:r>
            <a:r>
              <a:rPr lang="de-DE" sz="1400" b="0" strike="noStrike" spc="-1" dirty="0" smtClean="0">
                <a:solidFill>
                  <a:srgbClr val="FFFFFF"/>
                </a:solidFill>
                <a:latin typeface="Calibri"/>
                <a:ea typeface="DejaVu Sans"/>
              </a:rPr>
              <a:t> </a:t>
            </a:r>
            <a:r>
              <a:rPr lang="de-DE" sz="1400" b="0" strike="noStrike" spc="-1" dirty="0" err="1">
                <a:solidFill>
                  <a:srgbClr val="FFFFFF"/>
                </a:solidFill>
                <a:latin typeface="Calibri"/>
                <a:ea typeface="DejaVu Sans"/>
              </a:rPr>
              <a:t>discharger</a:t>
            </a:r>
            <a:endParaRPr lang="de-DE" sz="1400" b="0" strike="noStrike" spc="-1" dirty="0">
              <a:latin typeface="Arial"/>
            </a:endParaRPr>
          </a:p>
        </p:txBody>
      </p:sp>
      <p:sp>
        <p:nvSpPr>
          <p:cNvPr id="29" name="CustomShape 16"/>
          <p:cNvSpPr/>
          <p:nvPr/>
        </p:nvSpPr>
        <p:spPr>
          <a:xfrm>
            <a:off x="2170251" y="3503348"/>
            <a:ext cx="1293857" cy="306323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de-DE" sz="1400" spc="-1" dirty="0" err="1">
                <a:solidFill>
                  <a:srgbClr val="FFFFFF"/>
                </a:solidFill>
                <a:latin typeface="Calibri"/>
                <a:ea typeface="DejaVu Sans"/>
              </a:rPr>
              <a:t>c</a:t>
            </a:r>
            <a:r>
              <a:rPr lang="de-DE" sz="1400" b="0" strike="noStrike" spc="-1" dirty="0" err="1" smtClean="0">
                <a:solidFill>
                  <a:srgbClr val="FFFFFF"/>
                </a:solidFill>
                <a:latin typeface="Calibri"/>
                <a:ea typeface="DejaVu Sans"/>
              </a:rPr>
              <a:t>areful</a:t>
            </a:r>
            <a:r>
              <a:rPr lang="de-DE" sz="1400" b="0" strike="noStrike" spc="-1" dirty="0" smtClean="0">
                <a:solidFill>
                  <a:srgbClr val="FFFFFF"/>
                </a:solidFill>
                <a:latin typeface="Calibri"/>
                <a:ea typeface="DejaVu Sans"/>
              </a:rPr>
              <a:t> </a:t>
            </a:r>
            <a:r>
              <a:rPr lang="de-DE" sz="1400" b="0" strike="noStrike" spc="-1" dirty="0" err="1">
                <a:solidFill>
                  <a:srgbClr val="FFFFFF"/>
                </a:solidFill>
                <a:latin typeface="Calibri"/>
                <a:ea typeface="DejaVu Sans"/>
              </a:rPr>
              <a:t>rejector</a:t>
            </a:r>
            <a:endParaRPr lang="de-DE" sz="1400" b="0" strike="noStrike" spc="-1" dirty="0">
              <a:latin typeface="Arial"/>
            </a:endParaRPr>
          </a:p>
        </p:txBody>
      </p:sp>
      <p:sp>
        <p:nvSpPr>
          <p:cNvPr id="30" name="CustomShape 17"/>
          <p:cNvSpPr/>
          <p:nvPr/>
        </p:nvSpPr>
        <p:spPr>
          <a:xfrm>
            <a:off x="4118223" y="3500828"/>
            <a:ext cx="1928646" cy="521766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de-DE" sz="1400" b="0" strike="noStrike" spc="-1" dirty="0" err="1" smtClean="0">
                <a:solidFill>
                  <a:srgbClr val="FFFFFF"/>
                </a:solidFill>
                <a:latin typeface="Calibri"/>
                <a:ea typeface="DejaVu Sans"/>
              </a:rPr>
              <a:t>high-speed</a:t>
            </a:r>
            <a:r>
              <a:rPr lang="de-DE" sz="1400" b="0" strike="noStrike" spc="-1" dirty="0" smtClean="0">
                <a:solidFill>
                  <a:srgbClr val="FFFFFF"/>
                </a:solidFill>
                <a:latin typeface="Calibri"/>
                <a:ea typeface="DejaVu Sans"/>
              </a:rPr>
              <a:t> </a:t>
            </a:r>
            <a:r>
              <a:rPr lang="de-DE" sz="1400" b="0" strike="noStrike" spc="-1" dirty="0" err="1">
                <a:solidFill>
                  <a:srgbClr val="FFFFFF"/>
                </a:solidFill>
                <a:latin typeface="Calibri"/>
                <a:ea typeface="DejaVu Sans"/>
              </a:rPr>
              <a:t>rejector</a:t>
            </a:r>
            <a:r>
              <a:rPr lang="de-DE" sz="1400" b="0" strike="noStrike" spc="-1" dirty="0">
                <a:solidFill>
                  <a:srgbClr val="FFFFFF"/>
                </a:solidFill>
                <a:latin typeface="Calibri"/>
                <a:ea typeface="DejaVu Sans"/>
              </a:rPr>
              <a:t> </a:t>
            </a:r>
            <a:endParaRPr lang="de-DE" sz="14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de-DE" sz="1400" b="0" strike="noStrike" spc="-1" dirty="0" err="1">
                <a:solidFill>
                  <a:srgbClr val="FFFFFF"/>
                </a:solidFill>
                <a:latin typeface="Calibri"/>
                <a:ea typeface="DejaVu Sans"/>
              </a:rPr>
              <a:t>without</a:t>
            </a:r>
            <a:r>
              <a:rPr lang="de-DE" sz="1400" b="0" strike="noStrike" spc="-1" dirty="0">
                <a:solidFill>
                  <a:srgbClr val="FFFFFF"/>
                </a:solidFill>
                <a:latin typeface="Calibri"/>
                <a:ea typeface="DejaVu Sans"/>
              </a:rPr>
              <a:t> Compressed </a:t>
            </a:r>
            <a:r>
              <a:rPr lang="de-DE" sz="1400" b="0" strike="noStrike" spc="-1" dirty="0" err="1">
                <a:solidFill>
                  <a:srgbClr val="FFFFFF"/>
                </a:solidFill>
                <a:latin typeface="Calibri"/>
                <a:ea typeface="DejaVu Sans"/>
              </a:rPr>
              <a:t>air</a:t>
            </a:r>
            <a:endParaRPr lang="de-DE" sz="1400" b="0" strike="noStrike" spc="-1" dirty="0">
              <a:latin typeface="Arial"/>
            </a:endParaRPr>
          </a:p>
        </p:txBody>
      </p:sp>
      <p:sp>
        <p:nvSpPr>
          <p:cNvPr id="31" name="CustomShape 18"/>
          <p:cNvSpPr/>
          <p:nvPr/>
        </p:nvSpPr>
        <p:spPr>
          <a:xfrm>
            <a:off x="6305031" y="3508028"/>
            <a:ext cx="1427676" cy="306323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de-DE" sz="1400" b="0" strike="noStrike" spc="-1" dirty="0" smtClean="0">
                <a:solidFill>
                  <a:srgbClr val="FFFFFF"/>
                </a:solidFill>
                <a:latin typeface="Calibri"/>
                <a:ea typeface="DejaVu Sans"/>
              </a:rPr>
              <a:t>smooth </a:t>
            </a:r>
            <a:r>
              <a:rPr lang="de-DE" sz="1400" b="0" strike="noStrike" spc="-1" dirty="0" err="1">
                <a:solidFill>
                  <a:srgbClr val="FFFFFF"/>
                </a:solidFill>
                <a:latin typeface="Calibri"/>
                <a:ea typeface="DejaVu Sans"/>
              </a:rPr>
              <a:t>rejection</a:t>
            </a:r>
            <a:endParaRPr lang="de-DE" sz="1400" b="0" strike="noStrike" spc="-1" dirty="0">
              <a:latin typeface="Arial"/>
            </a:endParaRPr>
          </a:p>
        </p:txBody>
      </p:sp>
      <p:sp>
        <p:nvSpPr>
          <p:cNvPr id="32" name="CustomShape 19"/>
          <p:cNvSpPr/>
          <p:nvPr/>
        </p:nvSpPr>
        <p:spPr>
          <a:xfrm>
            <a:off x="7901001" y="3506588"/>
            <a:ext cx="1930057" cy="306323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de-DE" sz="1400" b="0" strike="noStrike" spc="-1" dirty="0" err="1" smtClean="0">
                <a:solidFill>
                  <a:srgbClr val="FFFFFF"/>
                </a:solidFill>
                <a:latin typeface="Calibri"/>
                <a:ea typeface="DejaVu Sans"/>
              </a:rPr>
              <a:t>dynamic</a:t>
            </a:r>
            <a:r>
              <a:rPr lang="de-DE" sz="1400" b="0" strike="noStrike" spc="-1" dirty="0" smtClean="0">
                <a:solidFill>
                  <a:srgbClr val="FFFFFF"/>
                </a:solidFill>
                <a:latin typeface="Calibri"/>
                <a:ea typeface="DejaVu Sans"/>
              </a:rPr>
              <a:t> </a:t>
            </a:r>
            <a:r>
              <a:rPr lang="de-DE" sz="1400" b="0" strike="noStrike" spc="-1" dirty="0" err="1">
                <a:solidFill>
                  <a:srgbClr val="FFFFFF"/>
                </a:solidFill>
                <a:latin typeface="Calibri"/>
                <a:ea typeface="DejaVu Sans"/>
              </a:rPr>
              <a:t>rejection</a:t>
            </a:r>
            <a:r>
              <a:rPr lang="de-DE" sz="1400" b="0" strike="noStrike" spc="-1" dirty="0">
                <a:solidFill>
                  <a:srgbClr val="FFFFFF"/>
                </a:solidFill>
                <a:latin typeface="Calibri"/>
                <a:ea typeface="DejaVu Sans"/>
              </a:rPr>
              <a:t> </a:t>
            </a:r>
            <a:r>
              <a:rPr lang="de-DE" sz="1400" b="0" strike="noStrike" spc="-1" dirty="0" err="1">
                <a:solidFill>
                  <a:srgbClr val="FFFFFF"/>
                </a:solidFill>
                <a:latin typeface="Calibri"/>
                <a:ea typeface="DejaVu Sans"/>
              </a:rPr>
              <a:t>curve</a:t>
            </a:r>
            <a:endParaRPr lang="de-DE" sz="1400" b="0" strike="noStrike" spc="-1" dirty="0">
              <a:latin typeface="Arial"/>
            </a:endParaRPr>
          </a:p>
        </p:txBody>
      </p:sp>
      <p:sp>
        <p:nvSpPr>
          <p:cNvPr id="33" name="CustomShape 20"/>
          <p:cNvSpPr/>
          <p:nvPr/>
        </p:nvSpPr>
        <p:spPr>
          <a:xfrm>
            <a:off x="10094055" y="3506228"/>
            <a:ext cx="1794827" cy="306323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de-DE" sz="1400" b="0" strike="noStrike" spc="-1" dirty="0" err="1" smtClean="0">
                <a:solidFill>
                  <a:srgbClr val="FFFFFF"/>
                </a:solidFill>
                <a:latin typeface="Calibri"/>
                <a:ea typeface="DejaVu Sans"/>
              </a:rPr>
              <a:t>gentle</a:t>
            </a:r>
            <a:r>
              <a:rPr lang="de-DE" sz="1400" b="0" strike="noStrike" spc="-1" dirty="0" smtClean="0">
                <a:solidFill>
                  <a:srgbClr val="FFFFFF"/>
                </a:solidFill>
                <a:latin typeface="Calibri"/>
                <a:ea typeface="DejaVu Sans"/>
              </a:rPr>
              <a:t> </a:t>
            </a:r>
            <a:r>
              <a:rPr lang="de-DE" sz="1400" b="0" strike="noStrike" spc="-1" dirty="0" err="1">
                <a:solidFill>
                  <a:srgbClr val="FFFFFF"/>
                </a:solidFill>
                <a:latin typeface="Calibri"/>
                <a:ea typeface="DejaVu Sans"/>
              </a:rPr>
              <a:t>folding</a:t>
            </a:r>
            <a:r>
              <a:rPr lang="de-DE" sz="1400" b="0" strike="noStrike" spc="-1" dirty="0">
                <a:solidFill>
                  <a:srgbClr val="FFFFFF"/>
                </a:solidFill>
                <a:latin typeface="Calibri"/>
                <a:ea typeface="DejaVu Sans"/>
              </a:rPr>
              <a:t> </a:t>
            </a:r>
            <a:r>
              <a:rPr lang="de-DE" sz="1400" b="0" strike="noStrike" spc="-1" dirty="0" err="1">
                <a:solidFill>
                  <a:srgbClr val="FFFFFF"/>
                </a:solidFill>
                <a:latin typeface="Calibri"/>
                <a:ea typeface="DejaVu Sans"/>
              </a:rPr>
              <a:t>rejector</a:t>
            </a:r>
            <a:endParaRPr lang="de-DE" sz="1400" b="0" strike="noStrike" spc="-1" dirty="0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26894747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/>
          <p:cNvSpPr txBox="1">
            <a:spLocks/>
          </p:cNvSpPr>
          <p:nvPr/>
        </p:nvSpPr>
        <p:spPr>
          <a:xfrm>
            <a:off x="-19052" y="3037159"/>
            <a:ext cx="12192001" cy="75629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de-DE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Textplatzhalter 2"/>
          <p:cNvSpPr txBox="1">
            <a:spLocks/>
          </p:cNvSpPr>
          <p:nvPr/>
        </p:nvSpPr>
        <p:spPr>
          <a:xfrm>
            <a:off x="101598" y="3065112"/>
            <a:ext cx="12192001" cy="75629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600" dirty="0" smtClean="0">
                <a:solidFill>
                  <a:schemeClr val="bg1"/>
                </a:solidFill>
              </a:rPr>
              <a:t>  HEUFT SYSTEMTECHNIK GMBH – </a:t>
            </a:r>
            <a:r>
              <a:rPr lang="en-US" sz="1600" b="1" dirty="0" smtClean="0">
                <a:solidFill>
                  <a:schemeClr val="bg1"/>
                </a:solidFill>
              </a:rPr>
              <a:t>heuft.com</a:t>
            </a:r>
            <a:endParaRPr lang="en-US" sz="1600" b="1" dirty="0">
              <a:solidFill>
                <a:schemeClr val="bg1"/>
              </a:solidFill>
            </a:endParaRPr>
          </a:p>
        </p:txBody>
      </p:sp>
      <p:sp>
        <p:nvSpPr>
          <p:cNvPr id="6" name="Textplatzhalter 3"/>
          <p:cNvSpPr txBox="1">
            <a:spLocks/>
          </p:cNvSpPr>
          <p:nvPr/>
        </p:nvSpPr>
        <p:spPr>
          <a:xfrm>
            <a:off x="0" y="3482518"/>
            <a:ext cx="12192000" cy="67778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dirty="0" smtClean="0">
                <a:solidFill>
                  <a:schemeClr val="bg1"/>
                </a:solidFill>
              </a:rPr>
              <a:t>  Thank you for your attention!</a:t>
            </a:r>
            <a:endParaRPr lang="de-DE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13837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9722" y="4429657"/>
            <a:ext cx="2311787" cy="359176"/>
          </a:xfrm>
          <a:prstGeom prst="rect">
            <a:avLst/>
          </a:prstGeom>
        </p:spPr>
      </p:pic>
      <p:sp>
        <p:nvSpPr>
          <p:cNvPr id="5" name="Rechteck 4"/>
          <p:cNvSpPr/>
          <p:nvPr/>
        </p:nvSpPr>
        <p:spPr>
          <a:xfrm>
            <a:off x="6096000" y="1997243"/>
            <a:ext cx="3882190" cy="3769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ONLY AVAILABLE WITH THE</a:t>
            </a:r>
            <a:endParaRPr lang="en-GB" sz="2400" b="0" dirty="0"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Rechteck 5"/>
          <p:cNvSpPr/>
          <p:nvPr/>
        </p:nvSpPr>
        <p:spPr>
          <a:xfrm>
            <a:off x="6721231" y="2369175"/>
            <a:ext cx="5220678" cy="36896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HEUFT </a:t>
            </a:r>
            <a:r>
              <a:rPr lang="de-DE" sz="2400" i="1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eXaminer</a:t>
            </a:r>
            <a:r>
              <a:rPr lang="de-DE" sz="2400" i="1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2400" i="1" baseline="30000" dirty="0" smtClean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II</a:t>
            </a:r>
            <a:r>
              <a:rPr lang="de-DE" sz="2400" i="1" dirty="0">
                <a:latin typeface="Calibri" panose="020F0502020204030204" pitchFamily="34" charset="0"/>
                <a:cs typeface="Calibri" panose="020F0502020204030204" pitchFamily="34" charset="0"/>
              </a:rPr>
              <a:t>-</a:t>
            </a:r>
            <a:r>
              <a:rPr lang="de-DE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TECHNOLOGIE</a:t>
            </a:r>
            <a:endParaRPr lang="de-DE" sz="2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Textfeld 6"/>
          <p:cNvSpPr txBox="1"/>
          <p:nvPr/>
        </p:nvSpPr>
        <p:spPr>
          <a:xfrm>
            <a:off x="7157014" y="3405458"/>
            <a:ext cx="4281007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>
                <a:solidFill>
                  <a:srgbClr val="92D05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Pulsed X-ray technology</a:t>
            </a:r>
          </a:p>
          <a:p>
            <a:endParaRPr lang="de-DE" sz="800" dirty="0" smtClean="0">
              <a:solidFill>
                <a:srgbClr val="62BB47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GB" sz="2400" b="1" dirty="0">
                <a:latin typeface="Calibri" panose="020F0502020204030204" pitchFamily="34" charset="0"/>
                <a:cs typeface="Calibri" panose="020F0502020204030204" pitchFamily="34" charset="0"/>
              </a:rPr>
              <a:t>MAXIMUM PRECISION,</a:t>
            </a:r>
          </a:p>
          <a:p>
            <a:r>
              <a:rPr lang="en-GB" sz="2400" b="1" dirty="0">
                <a:latin typeface="Calibri" panose="020F0502020204030204" pitchFamily="34" charset="0"/>
                <a:cs typeface="Calibri" panose="020F0502020204030204" pitchFamily="34" charset="0"/>
              </a:rPr>
              <a:t>MINIMUM RADIATION!</a:t>
            </a:r>
            <a:endParaRPr lang="en-GB" sz="2400" b="1" dirty="0"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8" name="Grafik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85" y="1083737"/>
            <a:ext cx="5278371" cy="4042611"/>
          </a:xfrm>
          <a:prstGeom prst="rect">
            <a:avLst/>
          </a:prstGeom>
        </p:spPr>
      </p:pic>
      <p:pic>
        <p:nvPicPr>
          <p:cNvPr id="9" name="Grafik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2747" y="3631117"/>
            <a:ext cx="906592" cy="1005493"/>
          </a:xfrm>
          <a:prstGeom prst="rect">
            <a:avLst/>
          </a:prstGeom>
        </p:spPr>
      </p:pic>
      <p:pic>
        <p:nvPicPr>
          <p:cNvPr id="10" name="Grafik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3900" y="4332896"/>
            <a:ext cx="653767" cy="653767"/>
          </a:xfrm>
          <a:prstGeom prst="rect">
            <a:avLst/>
          </a:prstGeom>
        </p:spPr>
      </p:pic>
      <p:sp>
        <p:nvSpPr>
          <p:cNvPr id="11" name="Textfeld 10"/>
          <p:cNvSpPr txBox="1"/>
          <p:nvPr/>
        </p:nvSpPr>
        <p:spPr>
          <a:xfrm>
            <a:off x="3232717" y="4419501"/>
            <a:ext cx="21595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>
                <a:solidFill>
                  <a:schemeClr val="bg1"/>
                </a:solidFill>
                <a:cs typeface="Arial" panose="020B0604020202020204" pitchFamily="34" charset="0"/>
              </a:rPr>
              <a:t>ENLIGHTENMENT</a:t>
            </a:r>
            <a:endParaRPr lang="de-DE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cxnSp>
        <p:nvCxnSpPr>
          <p:cNvPr id="12" name="Gerader Verbinder 11"/>
          <p:cNvCxnSpPr/>
          <p:nvPr/>
        </p:nvCxnSpPr>
        <p:spPr>
          <a:xfrm>
            <a:off x="3721893" y="1953268"/>
            <a:ext cx="80963" cy="101751"/>
          </a:xfrm>
          <a:prstGeom prst="line">
            <a:avLst/>
          </a:prstGeom>
          <a:ln>
            <a:solidFill>
              <a:srgbClr val="FF6E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Gerader Verbinder 12"/>
          <p:cNvCxnSpPr/>
          <p:nvPr/>
        </p:nvCxnSpPr>
        <p:spPr>
          <a:xfrm>
            <a:off x="3721892" y="1963579"/>
            <a:ext cx="80963" cy="101751"/>
          </a:xfrm>
          <a:prstGeom prst="line">
            <a:avLst/>
          </a:prstGeom>
          <a:ln>
            <a:solidFill>
              <a:srgbClr val="FF6E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echteck 15"/>
          <p:cNvSpPr/>
          <p:nvPr/>
        </p:nvSpPr>
        <p:spPr>
          <a:xfrm>
            <a:off x="4334139" y="6302839"/>
            <a:ext cx="317176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Pulsed X-ray technology</a:t>
            </a:r>
            <a:endParaRPr lang="en-GB" sz="2400" b="0" dirty="0">
              <a:solidFill>
                <a:schemeClr val="bg1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7" name="CustomShape 2"/>
          <p:cNvSpPr/>
          <p:nvPr/>
        </p:nvSpPr>
        <p:spPr>
          <a:xfrm rot="2700000">
            <a:off x="5904000" y="5916960"/>
            <a:ext cx="389520" cy="3895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5" name="CustomShape 3"/>
          <p:cNvSpPr/>
          <p:nvPr/>
        </p:nvSpPr>
        <p:spPr>
          <a:xfrm>
            <a:off x="475200" y="384840"/>
            <a:ext cx="1703993" cy="226870"/>
          </a:xfrm>
          <a:prstGeom prst="rect">
            <a:avLst/>
          </a:prstGeom>
          <a:noFill/>
          <a:ln w="255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0" tIns="45000" rIns="0" bIns="28800">
            <a:spAutoFit/>
          </a:bodyPr>
          <a:lstStyle/>
          <a:p>
            <a:pPr>
              <a:lnSpc>
                <a:spcPct val="90000"/>
              </a:lnSpc>
              <a:spcBef>
                <a:spcPts val="1001"/>
              </a:spcBef>
              <a:tabLst>
                <a:tab pos="0" algn="l"/>
              </a:tabLst>
            </a:pPr>
            <a:r>
              <a:rPr lang="de-DE" sz="1100" u="heavy" spc="-1" dirty="0" smtClean="0">
                <a:solidFill>
                  <a:srgbClr val="000000"/>
                </a:solidFill>
                <a:uFill>
                  <a:solidFill>
                    <a:srgbClr val="62BB47"/>
                  </a:solidFill>
                </a:uFill>
                <a:latin typeface="Calibri"/>
                <a:ea typeface="DejaVu Sans"/>
              </a:rPr>
              <a:t>FOREIGN OBJECT INSPECTION</a:t>
            </a:r>
            <a:endParaRPr lang="de-DE" sz="1100" b="0" strike="noStrike" spc="-1" dirty="0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3312730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007" y="1471550"/>
            <a:ext cx="10355179" cy="3975422"/>
          </a:xfrm>
          <a:prstGeom prst="rect">
            <a:avLst/>
          </a:prstGeom>
        </p:spPr>
      </p:pic>
      <p:sp>
        <p:nvSpPr>
          <p:cNvPr id="4" name="Textfeld 3"/>
          <p:cNvSpPr txBox="1"/>
          <p:nvPr/>
        </p:nvSpPr>
        <p:spPr>
          <a:xfrm rot="16200000">
            <a:off x="1747479" y="4103002"/>
            <a:ext cx="8601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Visible</a:t>
            </a:r>
            <a:endParaRPr lang="en-GB" u="none" strike="noStrike" dirty="0">
              <a:solidFill>
                <a:schemeClr val="bg1"/>
              </a:solidFill>
              <a:effectLst/>
            </a:endParaRPr>
          </a:p>
        </p:txBody>
      </p:sp>
      <p:sp>
        <p:nvSpPr>
          <p:cNvPr id="5" name="Textfeld 4"/>
          <p:cNvSpPr txBox="1"/>
          <p:nvPr/>
        </p:nvSpPr>
        <p:spPr>
          <a:xfrm rot="16200000">
            <a:off x="1553037" y="2536875"/>
            <a:ext cx="12490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Not visible</a:t>
            </a:r>
            <a:endParaRPr lang="en-GB" u="none" strike="noStrike" dirty="0">
              <a:solidFill>
                <a:schemeClr val="bg1"/>
              </a:solidFill>
              <a:effectLst/>
            </a:endParaRPr>
          </a:p>
        </p:txBody>
      </p:sp>
      <p:sp>
        <p:nvSpPr>
          <p:cNvPr id="6" name="Textfeld 5"/>
          <p:cNvSpPr txBox="1"/>
          <p:nvPr/>
        </p:nvSpPr>
        <p:spPr>
          <a:xfrm>
            <a:off x="9253832" y="3095473"/>
            <a:ext cx="1650132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Ball sinks halfway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200" i="1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density 0.5 [g/cm</a:t>
            </a:r>
            <a:r>
              <a:rPr lang="en-GB" sz="1200" i="1" baseline="30000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</a:t>
            </a:r>
            <a:r>
              <a:rPr lang="en-GB" sz="1200" i="1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]</a:t>
            </a:r>
            <a:endParaRPr lang="en-GB" sz="1200" dirty="0">
              <a:solidFill>
                <a:schemeClr val="bg1">
                  <a:lumMod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200" i="1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e.g. wood</a:t>
            </a:r>
            <a:endParaRPr lang="en-GB" sz="1200" dirty="0">
              <a:solidFill>
                <a:schemeClr val="bg1">
                  <a:lumMod val="50000"/>
                </a:schemeClr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Textfeld 6"/>
          <p:cNvSpPr txBox="1"/>
          <p:nvPr/>
        </p:nvSpPr>
        <p:spPr>
          <a:xfrm>
            <a:off x="1010447" y="748756"/>
            <a:ext cx="1984454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Ball floats on the surface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200" i="1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density 0.08 [g/cm</a:t>
            </a:r>
            <a:r>
              <a:rPr lang="en-GB" sz="1200" i="1" baseline="30000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</a:t>
            </a:r>
            <a:r>
              <a:rPr lang="en-GB" sz="1200" i="1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]</a:t>
            </a:r>
            <a:endParaRPr lang="en-GB" sz="1200" dirty="0">
              <a:solidFill>
                <a:schemeClr val="bg1">
                  <a:lumMod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200" i="1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e.g. polystyrene</a:t>
            </a:r>
            <a:endParaRPr lang="en-GB" sz="1200" dirty="0">
              <a:solidFill>
                <a:schemeClr val="bg1">
                  <a:lumMod val="50000"/>
                </a:schemeClr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Textfeld 7"/>
          <p:cNvSpPr txBox="1"/>
          <p:nvPr/>
        </p:nvSpPr>
        <p:spPr>
          <a:xfrm>
            <a:off x="4131460" y="5443137"/>
            <a:ext cx="1913024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>
                <a:solidFill>
                  <a:srgbClr val="92D05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Ball sinks to the bottom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200" i="1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density 7.93 [g/cm</a:t>
            </a:r>
            <a:r>
              <a:rPr lang="en-GB" sz="1200" i="1" baseline="30000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</a:t>
            </a:r>
            <a:r>
              <a:rPr lang="en-GB" sz="1200" i="1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]</a:t>
            </a:r>
            <a:endParaRPr lang="en-GB" sz="1200" dirty="0">
              <a:solidFill>
                <a:schemeClr val="bg1">
                  <a:lumMod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200" i="1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e.g. steel</a:t>
            </a:r>
            <a:endParaRPr lang="en-GB" sz="1200" dirty="0">
              <a:solidFill>
                <a:schemeClr val="bg1">
                  <a:lumMod val="50000"/>
                </a:schemeClr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Rechteck 9"/>
          <p:cNvSpPr/>
          <p:nvPr/>
        </p:nvSpPr>
        <p:spPr>
          <a:xfrm rot="2700000">
            <a:off x="5903702" y="5917206"/>
            <a:ext cx="390183" cy="390183"/>
          </a:xfrm>
          <a:prstGeom prst="rect">
            <a:avLst/>
          </a:prstGeom>
          <a:solidFill>
            <a:srgbClr val="62BB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Textplatzhalter 1"/>
          <p:cNvSpPr txBox="1">
            <a:spLocks/>
          </p:cNvSpPr>
          <p:nvPr/>
        </p:nvSpPr>
        <p:spPr>
          <a:xfrm>
            <a:off x="2792" y="6299868"/>
            <a:ext cx="12192001" cy="74570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The invisible? Visible!</a:t>
            </a:r>
            <a:endParaRPr lang="en-GB" u="none" strike="noStrike" dirty="0">
              <a:solidFill>
                <a:schemeClr val="bg1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" name="CustomShape 3"/>
          <p:cNvSpPr/>
          <p:nvPr/>
        </p:nvSpPr>
        <p:spPr>
          <a:xfrm>
            <a:off x="475200" y="384840"/>
            <a:ext cx="1703993" cy="226870"/>
          </a:xfrm>
          <a:prstGeom prst="rect">
            <a:avLst/>
          </a:prstGeom>
          <a:noFill/>
          <a:ln w="255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0" tIns="45000" rIns="0" bIns="28800">
            <a:spAutoFit/>
          </a:bodyPr>
          <a:lstStyle/>
          <a:p>
            <a:pPr>
              <a:lnSpc>
                <a:spcPct val="90000"/>
              </a:lnSpc>
              <a:spcBef>
                <a:spcPts val="1001"/>
              </a:spcBef>
              <a:tabLst>
                <a:tab pos="0" algn="l"/>
              </a:tabLst>
            </a:pPr>
            <a:r>
              <a:rPr lang="de-DE" sz="1100" u="heavy" spc="-1" dirty="0" smtClean="0">
                <a:solidFill>
                  <a:srgbClr val="000000"/>
                </a:solidFill>
                <a:uFill>
                  <a:solidFill>
                    <a:srgbClr val="62BB47"/>
                  </a:solidFill>
                </a:uFill>
                <a:latin typeface="Calibri"/>
                <a:ea typeface="DejaVu Sans"/>
              </a:rPr>
              <a:t>FOREIGN OBJECT INSPECTION</a:t>
            </a:r>
            <a:endParaRPr lang="de-DE" sz="1100" b="0" strike="noStrike" spc="-1" dirty="0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4515082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564" y="3153762"/>
            <a:ext cx="6497054" cy="1863151"/>
          </a:xfrm>
          <a:prstGeom prst="rect">
            <a:avLst/>
          </a:prstGeom>
        </p:spPr>
      </p:pic>
      <p:pic>
        <p:nvPicPr>
          <p:cNvPr id="4" name="Grafik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371" y="551678"/>
            <a:ext cx="10539663" cy="5054666"/>
          </a:xfrm>
          <a:prstGeom prst="rect">
            <a:avLst/>
          </a:prstGeom>
        </p:spPr>
      </p:pic>
      <p:pic>
        <p:nvPicPr>
          <p:cNvPr id="5" name="Grafik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564" y="3079010"/>
            <a:ext cx="2909569" cy="1937903"/>
          </a:xfrm>
          <a:prstGeom prst="rect">
            <a:avLst/>
          </a:prstGeom>
        </p:spPr>
      </p:pic>
      <p:pic>
        <p:nvPicPr>
          <p:cNvPr id="6" name="Grafik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7685" y="3153763"/>
            <a:ext cx="5704992" cy="477050"/>
          </a:xfrm>
          <a:prstGeom prst="rect">
            <a:avLst/>
          </a:prstGeom>
        </p:spPr>
      </p:pic>
      <p:sp>
        <p:nvSpPr>
          <p:cNvPr id="7" name="Freihandform 6"/>
          <p:cNvSpPr/>
          <p:nvPr/>
        </p:nvSpPr>
        <p:spPr>
          <a:xfrm>
            <a:off x="397164" y="2722893"/>
            <a:ext cx="2422365" cy="994610"/>
          </a:xfrm>
          <a:custGeom>
            <a:avLst/>
            <a:gdLst>
              <a:gd name="connsiteX0" fmla="*/ 0 w 2350168"/>
              <a:gd name="connsiteY0" fmla="*/ 0 h 994610"/>
              <a:gd name="connsiteX1" fmla="*/ 1636295 w 2350168"/>
              <a:gd name="connsiteY1" fmla="*/ 0 h 994610"/>
              <a:gd name="connsiteX2" fmla="*/ 2350168 w 2350168"/>
              <a:gd name="connsiteY2" fmla="*/ 994610 h 994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350168" h="994610">
                <a:moveTo>
                  <a:pt x="0" y="0"/>
                </a:moveTo>
                <a:lnTo>
                  <a:pt x="1636295" y="0"/>
                </a:lnTo>
                <a:lnTo>
                  <a:pt x="2350168" y="994610"/>
                </a:lnTo>
              </a:path>
            </a:pathLst>
          </a:custGeom>
          <a:noFill/>
          <a:ln>
            <a:solidFill>
              <a:srgbClr val="62BB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Freihandform 7"/>
          <p:cNvSpPr/>
          <p:nvPr/>
        </p:nvSpPr>
        <p:spPr>
          <a:xfrm>
            <a:off x="7319340" y="1704219"/>
            <a:ext cx="4333398" cy="1331495"/>
          </a:xfrm>
          <a:custGeom>
            <a:avLst/>
            <a:gdLst>
              <a:gd name="connsiteX0" fmla="*/ 0 w 3545305"/>
              <a:gd name="connsiteY0" fmla="*/ 1331495 h 1331495"/>
              <a:gd name="connsiteX1" fmla="*/ 1219200 w 3545305"/>
              <a:gd name="connsiteY1" fmla="*/ 0 h 1331495"/>
              <a:gd name="connsiteX2" fmla="*/ 3545305 w 3545305"/>
              <a:gd name="connsiteY2" fmla="*/ 8021 h 1331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545305" h="1331495">
                <a:moveTo>
                  <a:pt x="0" y="1331495"/>
                </a:moveTo>
                <a:lnTo>
                  <a:pt x="1219200" y="0"/>
                </a:lnTo>
                <a:lnTo>
                  <a:pt x="3545305" y="8021"/>
                </a:lnTo>
              </a:path>
            </a:pathLst>
          </a:custGeom>
          <a:noFill/>
          <a:ln>
            <a:solidFill>
              <a:srgbClr val="62BB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Freihandform 8"/>
          <p:cNvSpPr/>
          <p:nvPr/>
        </p:nvSpPr>
        <p:spPr>
          <a:xfrm>
            <a:off x="7696329" y="5177335"/>
            <a:ext cx="2935706" cy="593558"/>
          </a:xfrm>
          <a:custGeom>
            <a:avLst/>
            <a:gdLst>
              <a:gd name="connsiteX0" fmla="*/ 0 w 2935706"/>
              <a:gd name="connsiteY0" fmla="*/ 0 h 593558"/>
              <a:gd name="connsiteX1" fmla="*/ 537411 w 2935706"/>
              <a:gd name="connsiteY1" fmla="*/ 593558 h 593558"/>
              <a:gd name="connsiteX2" fmla="*/ 2935706 w 2935706"/>
              <a:gd name="connsiteY2" fmla="*/ 593558 h 5935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35706" h="593558">
                <a:moveTo>
                  <a:pt x="0" y="0"/>
                </a:moveTo>
                <a:lnTo>
                  <a:pt x="537411" y="593558"/>
                </a:lnTo>
                <a:lnTo>
                  <a:pt x="2935706" y="593558"/>
                </a:lnTo>
              </a:path>
            </a:pathLst>
          </a:custGeom>
          <a:noFill/>
          <a:ln>
            <a:solidFill>
              <a:srgbClr val="62BB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Freihandform 9"/>
          <p:cNvSpPr/>
          <p:nvPr/>
        </p:nvSpPr>
        <p:spPr>
          <a:xfrm>
            <a:off x="8594687" y="4583777"/>
            <a:ext cx="2037348" cy="441158"/>
          </a:xfrm>
          <a:custGeom>
            <a:avLst/>
            <a:gdLst>
              <a:gd name="connsiteX0" fmla="*/ 0 w 2037348"/>
              <a:gd name="connsiteY0" fmla="*/ 433137 h 441158"/>
              <a:gd name="connsiteX1" fmla="*/ 2037348 w 2037348"/>
              <a:gd name="connsiteY1" fmla="*/ 441158 h 441158"/>
              <a:gd name="connsiteX2" fmla="*/ 2037348 w 2037348"/>
              <a:gd name="connsiteY2" fmla="*/ 0 h 4411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37348" h="441158">
                <a:moveTo>
                  <a:pt x="0" y="433137"/>
                </a:moveTo>
                <a:lnTo>
                  <a:pt x="2037348" y="441158"/>
                </a:lnTo>
                <a:lnTo>
                  <a:pt x="2037348" y="0"/>
                </a:lnTo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Textfeld 10"/>
          <p:cNvSpPr txBox="1"/>
          <p:nvPr/>
        </p:nvSpPr>
        <p:spPr>
          <a:xfrm>
            <a:off x="9821671" y="4241894"/>
            <a:ext cx="172733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24 V power supply</a:t>
            </a:r>
            <a:endParaRPr lang="en-GB" sz="1600" u="none" strike="noStrike" dirty="0">
              <a:solidFill>
                <a:schemeClr val="bg1">
                  <a:lumMod val="50000"/>
                </a:schemeClr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" name="Textfeld 11"/>
          <p:cNvSpPr txBox="1"/>
          <p:nvPr/>
        </p:nvSpPr>
        <p:spPr>
          <a:xfrm>
            <a:off x="9098563" y="5433700"/>
            <a:ext cx="147322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X-ray </a:t>
            </a:r>
            <a:r>
              <a:rPr lang="en-GB" sz="1600" dirty="0" smtClean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generator</a:t>
            </a:r>
            <a:endParaRPr lang="en-GB" sz="1600" dirty="0">
              <a:solidFill>
                <a:schemeClr val="bg1">
                  <a:lumMod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3" name="Textfeld 12"/>
          <p:cNvSpPr txBox="1"/>
          <p:nvPr/>
        </p:nvSpPr>
        <p:spPr>
          <a:xfrm>
            <a:off x="9021441" y="1390357"/>
            <a:ext cx="245201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Digital X-ray image receiver</a:t>
            </a:r>
            <a:endParaRPr lang="en-GB" sz="1600" u="none" strike="noStrike" dirty="0">
              <a:solidFill>
                <a:schemeClr val="bg1">
                  <a:lumMod val="50000"/>
                </a:schemeClr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Textfeld 13"/>
          <p:cNvSpPr txBox="1"/>
          <p:nvPr/>
        </p:nvSpPr>
        <p:spPr>
          <a:xfrm>
            <a:off x="299482" y="2415115"/>
            <a:ext cx="179472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Image evaluation card</a:t>
            </a:r>
            <a:endParaRPr lang="en-GB" sz="1400" u="none" strike="noStrike" dirty="0">
              <a:solidFill>
                <a:schemeClr val="bg1">
                  <a:lumMod val="50000"/>
                </a:schemeClr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6" name="Rechteck 15"/>
          <p:cNvSpPr/>
          <p:nvPr/>
        </p:nvSpPr>
        <p:spPr>
          <a:xfrm rot="2700000">
            <a:off x="5903702" y="5917207"/>
            <a:ext cx="390183" cy="390183"/>
          </a:xfrm>
          <a:prstGeom prst="rect">
            <a:avLst/>
          </a:prstGeom>
          <a:solidFill>
            <a:srgbClr val="62BB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7" name="Textplatzhalter 1"/>
          <p:cNvSpPr txBox="1">
            <a:spLocks/>
          </p:cNvSpPr>
          <p:nvPr/>
        </p:nvSpPr>
        <p:spPr>
          <a:xfrm>
            <a:off x="0" y="6221717"/>
            <a:ext cx="12192001" cy="74570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X-ray technology components</a:t>
            </a:r>
            <a:endParaRPr lang="en-GB" u="none" strike="noStrike" dirty="0">
              <a:solidFill>
                <a:schemeClr val="bg1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8" name="CustomShape 3"/>
          <p:cNvSpPr/>
          <p:nvPr/>
        </p:nvSpPr>
        <p:spPr>
          <a:xfrm>
            <a:off x="475200" y="384840"/>
            <a:ext cx="1703993" cy="226870"/>
          </a:xfrm>
          <a:prstGeom prst="rect">
            <a:avLst/>
          </a:prstGeom>
          <a:noFill/>
          <a:ln w="255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0" tIns="45000" rIns="0" bIns="28800">
            <a:spAutoFit/>
          </a:bodyPr>
          <a:lstStyle/>
          <a:p>
            <a:pPr>
              <a:lnSpc>
                <a:spcPct val="90000"/>
              </a:lnSpc>
              <a:spcBef>
                <a:spcPts val="1001"/>
              </a:spcBef>
              <a:tabLst>
                <a:tab pos="0" algn="l"/>
              </a:tabLst>
            </a:pPr>
            <a:r>
              <a:rPr lang="de-DE" sz="1100" u="heavy" spc="-1" dirty="0" smtClean="0">
                <a:solidFill>
                  <a:srgbClr val="000000"/>
                </a:solidFill>
                <a:uFill>
                  <a:solidFill>
                    <a:srgbClr val="62BB47"/>
                  </a:solidFill>
                </a:uFill>
                <a:latin typeface="Calibri"/>
                <a:ea typeface="DejaVu Sans"/>
              </a:rPr>
              <a:t>FOREIGN OBJECT INSPECTION</a:t>
            </a:r>
            <a:endParaRPr lang="de-DE" sz="1100" b="0" strike="noStrike" spc="-1" dirty="0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6072128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6923" y="385633"/>
            <a:ext cx="6867241" cy="5150431"/>
          </a:xfrm>
          <a:prstGeom prst="rect">
            <a:avLst/>
          </a:prstGeom>
        </p:spPr>
      </p:pic>
      <p:sp>
        <p:nvSpPr>
          <p:cNvPr id="4" name="Rechteck 3"/>
          <p:cNvSpPr/>
          <p:nvPr/>
        </p:nvSpPr>
        <p:spPr>
          <a:xfrm>
            <a:off x="4752369" y="6286192"/>
            <a:ext cx="332264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800" spc="-1" dirty="0">
                <a:solidFill>
                  <a:srgbClr val="FFFFFF"/>
                </a:solidFill>
                <a:latin typeface="Calibri"/>
              </a:rPr>
              <a:t>HEUFT </a:t>
            </a:r>
            <a:r>
              <a:rPr lang="de-DE" sz="2800" i="1" spc="-1" dirty="0" err="1">
                <a:solidFill>
                  <a:srgbClr val="FFFFFF"/>
                </a:solidFill>
                <a:latin typeface="Calibri"/>
              </a:rPr>
              <a:t>eXaminer</a:t>
            </a:r>
            <a:r>
              <a:rPr lang="de-DE" sz="2800" spc="-1" dirty="0">
                <a:solidFill>
                  <a:srgbClr val="FFFFFF"/>
                </a:solidFill>
                <a:latin typeface="Calibri"/>
              </a:rPr>
              <a:t> </a:t>
            </a:r>
            <a:r>
              <a:rPr lang="de-DE" sz="2800" i="1" spc="-1" baseline="30000" dirty="0">
                <a:solidFill>
                  <a:srgbClr val="FFFFFF"/>
                </a:solidFill>
                <a:latin typeface="Verdana"/>
                <a:ea typeface="Verdana"/>
              </a:rPr>
              <a:t>II</a:t>
            </a:r>
            <a:r>
              <a:rPr lang="de-DE" sz="2800" spc="-1" dirty="0">
                <a:solidFill>
                  <a:srgbClr val="FFFFFF"/>
                </a:solidFill>
                <a:latin typeface="Calibri"/>
                <a:ea typeface="Verdana"/>
              </a:rPr>
              <a:t> </a:t>
            </a:r>
            <a:r>
              <a:rPr lang="de-DE" sz="2800" i="1" spc="-1" dirty="0">
                <a:solidFill>
                  <a:srgbClr val="FFFFFF"/>
                </a:solidFill>
                <a:latin typeface="Calibri"/>
                <a:ea typeface="Verdana"/>
              </a:rPr>
              <a:t>XS</a:t>
            </a:r>
            <a:endParaRPr lang="de-DE" sz="2800" dirty="0">
              <a:solidFill>
                <a:schemeClr val="bg1"/>
              </a:solidFill>
            </a:endParaRPr>
          </a:p>
        </p:txBody>
      </p:sp>
      <p:sp>
        <p:nvSpPr>
          <p:cNvPr id="5" name="Textfeld 4"/>
          <p:cNvSpPr txBox="1"/>
          <p:nvPr/>
        </p:nvSpPr>
        <p:spPr>
          <a:xfrm>
            <a:off x="8544024" y="2015820"/>
            <a:ext cx="53893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 smtClean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MHI</a:t>
            </a:r>
            <a:endParaRPr lang="de-DE" sz="1600" dirty="0">
              <a:solidFill>
                <a:schemeClr val="bg1">
                  <a:lumMod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Textfeld 5"/>
          <p:cNvSpPr txBox="1"/>
          <p:nvPr/>
        </p:nvSpPr>
        <p:spPr>
          <a:xfrm>
            <a:off x="2332587" y="3234970"/>
            <a:ext cx="94609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400" dirty="0" err="1" smtClean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Inspection</a:t>
            </a:r>
            <a:endParaRPr lang="de-DE" sz="1400" dirty="0">
              <a:solidFill>
                <a:schemeClr val="bg1">
                  <a:lumMod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Textfeld 7"/>
          <p:cNvSpPr txBox="1"/>
          <p:nvPr/>
        </p:nvSpPr>
        <p:spPr>
          <a:xfrm>
            <a:off x="2299723" y="2481881"/>
            <a:ext cx="12453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Operating </a:t>
            </a:r>
            <a:r>
              <a:rPr lang="en-GB" sz="1400" dirty="0" smtClean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unit</a:t>
            </a:r>
            <a:endParaRPr lang="en-GB" sz="1400" dirty="0">
              <a:solidFill>
                <a:schemeClr val="bg1">
                  <a:lumMod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Freihandform 8"/>
          <p:cNvSpPr/>
          <p:nvPr/>
        </p:nvSpPr>
        <p:spPr>
          <a:xfrm flipH="1" flipV="1">
            <a:off x="2397413" y="2535121"/>
            <a:ext cx="1933331" cy="238613"/>
          </a:xfrm>
          <a:custGeom>
            <a:avLst/>
            <a:gdLst>
              <a:gd name="connsiteX0" fmla="*/ 0 w 2019300"/>
              <a:gd name="connsiteY0" fmla="*/ 371475 h 371475"/>
              <a:gd name="connsiteX1" fmla="*/ 285750 w 2019300"/>
              <a:gd name="connsiteY1" fmla="*/ 0 h 371475"/>
              <a:gd name="connsiteX2" fmla="*/ 2019300 w 2019300"/>
              <a:gd name="connsiteY2" fmla="*/ 0 h 371475"/>
              <a:gd name="connsiteX0" fmla="*/ 0 w 1933331"/>
              <a:gd name="connsiteY0" fmla="*/ 238613 h 238613"/>
              <a:gd name="connsiteX1" fmla="*/ 199781 w 1933331"/>
              <a:gd name="connsiteY1" fmla="*/ 0 h 238613"/>
              <a:gd name="connsiteX2" fmla="*/ 1933331 w 1933331"/>
              <a:gd name="connsiteY2" fmla="*/ 0 h 238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33331" h="238613">
                <a:moveTo>
                  <a:pt x="0" y="238613"/>
                </a:moveTo>
                <a:lnTo>
                  <a:pt x="199781" y="0"/>
                </a:lnTo>
                <a:lnTo>
                  <a:pt x="1933331" y="0"/>
                </a:lnTo>
              </a:path>
            </a:pathLst>
          </a:custGeom>
          <a:noFill/>
          <a:ln w="12700">
            <a:solidFill>
              <a:srgbClr val="62BB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Freihandform 9"/>
          <p:cNvSpPr/>
          <p:nvPr/>
        </p:nvSpPr>
        <p:spPr>
          <a:xfrm flipH="1" flipV="1">
            <a:off x="2418558" y="3038117"/>
            <a:ext cx="1912186" cy="488705"/>
          </a:xfrm>
          <a:custGeom>
            <a:avLst/>
            <a:gdLst>
              <a:gd name="connsiteX0" fmla="*/ 0 w 2019300"/>
              <a:gd name="connsiteY0" fmla="*/ 371475 h 371475"/>
              <a:gd name="connsiteX1" fmla="*/ 285750 w 2019300"/>
              <a:gd name="connsiteY1" fmla="*/ 0 h 371475"/>
              <a:gd name="connsiteX2" fmla="*/ 2019300 w 2019300"/>
              <a:gd name="connsiteY2" fmla="*/ 0 h 371475"/>
              <a:gd name="connsiteX0" fmla="*/ 0 w 1933331"/>
              <a:gd name="connsiteY0" fmla="*/ 238613 h 238613"/>
              <a:gd name="connsiteX1" fmla="*/ 199781 w 1933331"/>
              <a:gd name="connsiteY1" fmla="*/ 0 h 238613"/>
              <a:gd name="connsiteX2" fmla="*/ 1933331 w 1933331"/>
              <a:gd name="connsiteY2" fmla="*/ 0 h 238613"/>
              <a:gd name="connsiteX0" fmla="*/ 0 w 2136531"/>
              <a:gd name="connsiteY0" fmla="*/ 488705 h 488705"/>
              <a:gd name="connsiteX1" fmla="*/ 402981 w 2136531"/>
              <a:gd name="connsiteY1" fmla="*/ 0 h 488705"/>
              <a:gd name="connsiteX2" fmla="*/ 2136531 w 2136531"/>
              <a:gd name="connsiteY2" fmla="*/ 0 h 4887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36531" h="488705">
                <a:moveTo>
                  <a:pt x="0" y="488705"/>
                </a:moveTo>
                <a:lnTo>
                  <a:pt x="402981" y="0"/>
                </a:lnTo>
                <a:lnTo>
                  <a:pt x="2136531" y="0"/>
                </a:lnTo>
              </a:path>
            </a:pathLst>
          </a:custGeom>
          <a:noFill/>
          <a:ln w="12700">
            <a:solidFill>
              <a:srgbClr val="62BB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Textfeld 10"/>
          <p:cNvSpPr txBox="1"/>
          <p:nvPr/>
        </p:nvSpPr>
        <p:spPr>
          <a:xfrm>
            <a:off x="339912" y="5397060"/>
            <a:ext cx="248818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dirty="0">
                <a:solidFill>
                  <a:schemeClr val="bg1">
                    <a:lumMod val="50000"/>
                  </a:schemeClr>
                </a:solidFill>
              </a:rPr>
              <a:t>a</a:t>
            </a:r>
            <a:r>
              <a:rPr lang="en-GB" sz="1600" dirty="0" smtClean="0">
                <a:solidFill>
                  <a:schemeClr val="bg1">
                    <a:lumMod val="50000"/>
                  </a:schemeClr>
                </a:solidFill>
              </a:rPr>
              <a:t>utomatic </a:t>
            </a:r>
            <a:r>
              <a:rPr lang="en-GB" sz="1600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brand</a:t>
            </a:r>
            <a:r>
              <a:rPr lang="en-GB" sz="1600" dirty="0">
                <a:solidFill>
                  <a:schemeClr val="bg1">
                    <a:lumMod val="50000"/>
                  </a:schemeClr>
                </a:solidFill>
              </a:rPr>
              <a:t> changes</a:t>
            </a:r>
            <a:endParaRPr lang="en-GB" sz="1600" u="none" strike="noStrike" dirty="0">
              <a:solidFill>
                <a:schemeClr val="bg1">
                  <a:lumMod val="50000"/>
                </a:schemeClr>
              </a:solidFill>
              <a:effectLst/>
            </a:endParaRPr>
          </a:p>
        </p:txBody>
      </p:sp>
      <p:pic>
        <p:nvPicPr>
          <p:cNvPr id="12" name="Grafik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858" y="4279913"/>
            <a:ext cx="2086775" cy="1285232"/>
          </a:xfrm>
          <a:prstGeom prst="rect">
            <a:avLst/>
          </a:prstGeom>
        </p:spPr>
      </p:pic>
      <p:sp>
        <p:nvSpPr>
          <p:cNvPr id="13" name="Freihandform 12"/>
          <p:cNvSpPr/>
          <p:nvPr/>
        </p:nvSpPr>
        <p:spPr>
          <a:xfrm flipV="1">
            <a:off x="6675760" y="1658981"/>
            <a:ext cx="2315984" cy="638742"/>
          </a:xfrm>
          <a:custGeom>
            <a:avLst/>
            <a:gdLst>
              <a:gd name="connsiteX0" fmla="*/ 0 w 2019300"/>
              <a:gd name="connsiteY0" fmla="*/ 371475 h 371475"/>
              <a:gd name="connsiteX1" fmla="*/ 285750 w 2019300"/>
              <a:gd name="connsiteY1" fmla="*/ 0 h 371475"/>
              <a:gd name="connsiteX2" fmla="*/ 2019300 w 2019300"/>
              <a:gd name="connsiteY2" fmla="*/ 0 h 371475"/>
              <a:gd name="connsiteX0" fmla="*/ 0 w 1933331"/>
              <a:gd name="connsiteY0" fmla="*/ 238613 h 238613"/>
              <a:gd name="connsiteX1" fmla="*/ 199781 w 1933331"/>
              <a:gd name="connsiteY1" fmla="*/ 0 h 238613"/>
              <a:gd name="connsiteX2" fmla="*/ 1933331 w 1933331"/>
              <a:gd name="connsiteY2" fmla="*/ 0 h 238613"/>
              <a:gd name="connsiteX0" fmla="*/ 0 w 2136531"/>
              <a:gd name="connsiteY0" fmla="*/ 488705 h 488705"/>
              <a:gd name="connsiteX1" fmla="*/ 402981 w 2136531"/>
              <a:gd name="connsiteY1" fmla="*/ 0 h 488705"/>
              <a:gd name="connsiteX2" fmla="*/ 2136531 w 2136531"/>
              <a:gd name="connsiteY2" fmla="*/ 0 h 488705"/>
              <a:gd name="connsiteX0" fmla="*/ 0 w 2378808"/>
              <a:gd name="connsiteY0" fmla="*/ 793505 h 793505"/>
              <a:gd name="connsiteX1" fmla="*/ 645258 w 2378808"/>
              <a:gd name="connsiteY1" fmla="*/ 0 h 793505"/>
              <a:gd name="connsiteX2" fmla="*/ 2378808 w 2378808"/>
              <a:gd name="connsiteY2" fmla="*/ 0 h 7935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378808" h="793505">
                <a:moveTo>
                  <a:pt x="0" y="793505"/>
                </a:moveTo>
                <a:lnTo>
                  <a:pt x="645258" y="0"/>
                </a:lnTo>
                <a:lnTo>
                  <a:pt x="2378808" y="0"/>
                </a:lnTo>
              </a:path>
            </a:pathLst>
          </a:custGeom>
          <a:noFill/>
          <a:ln w="12700">
            <a:solidFill>
              <a:srgbClr val="62BB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4" name="Grafik 1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25859"/>
          <a:stretch/>
        </p:blipFill>
        <p:spPr>
          <a:xfrm>
            <a:off x="8203106" y="2485429"/>
            <a:ext cx="705144" cy="664171"/>
          </a:xfrm>
          <a:prstGeom prst="rect">
            <a:avLst/>
          </a:prstGeom>
        </p:spPr>
      </p:pic>
      <p:sp>
        <p:nvSpPr>
          <p:cNvPr id="15" name="Freihandform 14"/>
          <p:cNvSpPr/>
          <p:nvPr/>
        </p:nvSpPr>
        <p:spPr>
          <a:xfrm flipV="1">
            <a:off x="6612936" y="2595715"/>
            <a:ext cx="2378808" cy="793505"/>
          </a:xfrm>
          <a:custGeom>
            <a:avLst/>
            <a:gdLst>
              <a:gd name="connsiteX0" fmla="*/ 0 w 2019300"/>
              <a:gd name="connsiteY0" fmla="*/ 371475 h 371475"/>
              <a:gd name="connsiteX1" fmla="*/ 285750 w 2019300"/>
              <a:gd name="connsiteY1" fmla="*/ 0 h 371475"/>
              <a:gd name="connsiteX2" fmla="*/ 2019300 w 2019300"/>
              <a:gd name="connsiteY2" fmla="*/ 0 h 371475"/>
              <a:gd name="connsiteX0" fmla="*/ 0 w 1933331"/>
              <a:gd name="connsiteY0" fmla="*/ 238613 h 238613"/>
              <a:gd name="connsiteX1" fmla="*/ 199781 w 1933331"/>
              <a:gd name="connsiteY1" fmla="*/ 0 h 238613"/>
              <a:gd name="connsiteX2" fmla="*/ 1933331 w 1933331"/>
              <a:gd name="connsiteY2" fmla="*/ 0 h 238613"/>
              <a:gd name="connsiteX0" fmla="*/ 0 w 2136531"/>
              <a:gd name="connsiteY0" fmla="*/ 488705 h 488705"/>
              <a:gd name="connsiteX1" fmla="*/ 402981 w 2136531"/>
              <a:gd name="connsiteY1" fmla="*/ 0 h 488705"/>
              <a:gd name="connsiteX2" fmla="*/ 2136531 w 2136531"/>
              <a:gd name="connsiteY2" fmla="*/ 0 h 488705"/>
              <a:gd name="connsiteX0" fmla="*/ 0 w 2378808"/>
              <a:gd name="connsiteY0" fmla="*/ 793505 h 793505"/>
              <a:gd name="connsiteX1" fmla="*/ 645258 w 2378808"/>
              <a:gd name="connsiteY1" fmla="*/ 0 h 793505"/>
              <a:gd name="connsiteX2" fmla="*/ 2378808 w 2378808"/>
              <a:gd name="connsiteY2" fmla="*/ 0 h 7935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378808" h="793505">
                <a:moveTo>
                  <a:pt x="0" y="793505"/>
                </a:moveTo>
                <a:lnTo>
                  <a:pt x="645258" y="0"/>
                </a:lnTo>
                <a:lnTo>
                  <a:pt x="2378808" y="0"/>
                </a:lnTo>
              </a:path>
            </a:pathLst>
          </a:custGeom>
          <a:noFill/>
          <a:ln w="12700">
            <a:solidFill>
              <a:srgbClr val="62BB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6" name="Rechteck 15"/>
          <p:cNvSpPr/>
          <p:nvPr/>
        </p:nvSpPr>
        <p:spPr>
          <a:xfrm rot="2700000">
            <a:off x="5903702" y="5917206"/>
            <a:ext cx="390183" cy="390183"/>
          </a:xfrm>
          <a:prstGeom prst="rect">
            <a:avLst/>
          </a:prstGeom>
          <a:solidFill>
            <a:srgbClr val="62BB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9" name="CustomShape 3"/>
          <p:cNvSpPr/>
          <p:nvPr/>
        </p:nvSpPr>
        <p:spPr>
          <a:xfrm>
            <a:off x="475200" y="384840"/>
            <a:ext cx="1703993" cy="226870"/>
          </a:xfrm>
          <a:prstGeom prst="rect">
            <a:avLst/>
          </a:prstGeom>
          <a:noFill/>
          <a:ln w="255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0" tIns="45000" rIns="0" bIns="28800">
            <a:spAutoFit/>
          </a:bodyPr>
          <a:lstStyle/>
          <a:p>
            <a:pPr>
              <a:lnSpc>
                <a:spcPct val="90000"/>
              </a:lnSpc>
              <a:spcBef>
                <a:spcPts val="1001"/>
              </a:spcBef>
              <a:tabLst>
                <a:tab pos="0" algn="l"/>
              </a:tabLst>
            </a:pPr>
            <a:r>
              <a:rPr lang="de-DE" sz="1100" u="heavy" spc="-1" dirty="0" smtClean="0">
                <a:solidFill>
                  <a:srgbClr val="000000"/>
                </a:solidFill>
                <a:uFill>
                  <a:solidFill>
                    <a:srgbClr val="62BB47"/>
                  </a:solidFill>
                </a:uFill>
                <a:latin typeface="Calibri"/>
                <a:ea typeface="DejaVu Sans"/>
              </a:rPr>
              <a:t>FOREIGN OBJECT INSPECTION</a:t>
            </a:r>
            <a:endParaRPr lang="de-DE" sz="1100" b="0" strike="noStrike" spc="-1" dirty="0">
              <a:latin typeface="Arial"/>
            </a:endParaRPr>
          </a:p>
        </p:txBody>
      </p:sp>
      <p:pic>
        <p:nvPicPr>
          <p:cNvPr id="22" name="Grafik 2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5201" y="3775033"/>
            <a:ext cx="1143868" cy="504880"/>
          </a:xfrm>
          <a:prstGeom prst="rect">
            <a:avLst/>
          </a:prstGeom>
        </p:spPr>
      </p:pic>
      <p:sp>
        <p:nvSpPr>
          <p:cNvPr id="23" name="Textfeld 22"/>
          <p:cNvSpPr txBox="1"/>
          <p:nvPr/>
        </p:nvSpPr>
        <p:spPr>
          <a:xfrm>
            <a:off x="8058391" y="3109038"/>
            <a:ext cx="103387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 smtClean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MODULES</a:t>
            </a:r>
            <a:endParaRPr lang="de-DE" sz="1600" dirty="0">
              <a:solidFill>
                <a:schemeClr val="accent1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84028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Grafik 2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3847" y="1065374"/>
            <a:ext cx="6233855" cy="5282603"/>
          </a:xfrm>
          <a:prstGeom prst="rect">
            <a:avLst/>
          </a:prstGeom>
        </p:spPr>
      </p:pic>
      <p:sp>
        <p:nvSpPr>
          <p:cNvPr id="4" name="Rechteck 3"/>
          <p:cNvSpPr/>
          <p:nvPr/>
        </p:nvSpPr>
        <p:spPr>
          <a:xfrm>
            <a:off x="616543" y="6267778"/>
            <a:ext cx="1109451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000" spc="-1" dirty="0">
                <a:solidFill>
                  <a:schemeClr val="bg1"/>
                </a:solidFill>
                <a:latin typeface="Calibri"/>
              </a:rPr>
              <a:t>HEUFT </a:t>
            </a:r>
            <a:r>
              <a:rPr lang="de-DE" sz="2000" i="1" spc="-1" dirty="0" err="1">
                <a:solidFill>
                  <a:schemeClr val="bg1"/>
                </a:solidFill>
                <a:latin typeface="Calibri"/>
              </a:rPr>
              <a:t>eXaminer</a:t>
            </a:r>
            <a:r>
              <a:rPr lang="de-DE" sz="2000" spc="-1" dirty="0">
                <a:solidFill>
                  <a:schemeClr val="bg1"/>
                </a:solidFill>
                <a:latin typeface="Calibri"/>
              </a:rPr>
              <a:t> </a:t>
            </a:r>
            <a:r>
              <a:rPr lang="de-DE" sz="2000" i="1" spc="-1" baseline="30000" dirty="0">
                <a:solidFill>
                  <a:schemeClr val="bg1"/>
                </a:solidFill>
                <a:latin typeface="Verdana"/>
                <a:ea typeface="Verdana"/>
              </a:rPr>
              <a:t>II</a:t>
            </a:r>
            <a:r>
              <a:rPr lang="de-DE" sz="2000" spc="-1" dirty="0">
                <a:solidFill>
                  <a:schemeClr val="bg1"/>
                </a:solidFill>
                <a:latin typeface="Calibri"/>
                <a:ea typeface="Verdana"/>
              </a:rPr>
              <a:t> </a:t>
            </a:r>
            <a:r>
              <a:rPr lang="de-DE" sz="2000" i="1" spc="-1" dirty="0" smtClean="0">
                <a:solidFill>
                  <a:schemeClr val="bg1"/>
                </a:solidFill>
                <a:latin typeface="Calibri" panose="020F0502020204030204" pitchFamily="34" charset="0"/>
                <a:ea typeface="Verdana"/>
                <a:cs typeface="Calibri" panose="020F0502020204030204" pitchFamily="34" charset="0"/>
              </a:rPr>
              <a:t>XS: </a:t>
            </a:r>
            <a:r>
              <a:rPr lang="en-GB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space-saving construction in accordance with the hygiene-optimised </a:t>
            </a:r>
            <a:r>
              <a:rPr lang="de-DE" dirty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HEUFT </a:t>
            </a:r>
            <a:r>
              <a:rPr lang="de-DE" i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CleanDesign</a:t>
            </a:r>
            <a:r>
              <a:rPr lang="de-DE" i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endParaRPr lang="de-DE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Rechteck 4"/>
          <p:cNvSpPr/>
          <p:nvPr/>
        </p:nvSpPr>
        <p:spPr>
          <a:xfrm rot="2700000">
            <a:off x="5903702" y="5917206"/>
            <a:ext cx="390183" cy="390183"/>
          </a:xfrm>
          <a:prstGeom prst="rect">
            <a:avLst/>
          </a:prstGeom>
          <a:solidFill>
            <a:srgbClr val="62BB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8" name="Grafik 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39" t="5147" b="16569"/>
          <a:stretch/>
        </p:blipFill>
        <p:spPr>
          <a:xfrm>
            <a:off x="616543" y="1115835"/>
            <a:ext cx="2756420" cy="1744672"/>
          </a:xfrm>
          <a:prstGeom prst="rect">
            <a:avLst/>
          </a:prstGeom>
        </p:spPr>
      </p:pic>
      <p:cxnSp>
        <p:nvCxnSpPr>
          <p:cNvPr id="10" name="Gerader Verbinder 9"/>
          <p:cNvCxnSpPr/>
          <p:nvPr/>
        </p:nvCxnSpPr>
        <p:spPr>
          <a:xfrm>
            <a:off x="3692093" y="1899138"/>
            <a:ext cx="421503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Gerader Verbinder 11"/>
          <p:cNvCxnSpPr/>
          <p:nvPr/>
        </p:nvCxnSpPr>
        <p:spPr>
          <a:xfrm>
            <a:off x="7895401" y="1899138"/>
            <a:ext cx="11723" cy="133229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Grafik 1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92" b="8438"/>
          <a:stretch/>
        </p:blipFill>
        <p:spPr>
          <a:xfrm>
            <a:off x="616543" y="3507394"/>
            <a:ext cx="2756420" cy="1863020"/>
          </a:xfrm>
          <a:prstGeom prst="rect">
            <a:avLst/>
          </a:prstGeom>
        </p:spPr>
      </p:pic>
      <p:cxnSp>
        <p:nvCxnSpPr>
          <p:cNvPr id="18" name="Gerader Verbinder 17"/>
          <p:cNvCxnSpPr/>
          <p:nvPr/>
        </p:nvCxnSpPr>
        <p:spPr>
          <a:xfrm>
            <a:off x="3730336" y="5475458"/>
            <a:ext cx="299681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Gerader Verbinder 18"/>
          <p:cNvCxnSpPr/>
          <p:nvPr/>
        </p:nvCxnSpPr>
        <p:spPr>
          <a:xfrm flipV="1">
            <a:off x="6727155" y="3839716"/>
            <a:ext cx="0" cy="163574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Rechteck 21"/>
          <p:cNvSpPr/>
          <p:nvPr/>
        </p:nvSpPr>
        <p:spPr>
          <a:xfrm>
            <a:off x="3641072" y="1575397"/>
            <a:ext cx="185711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 smtClean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very </a:t>
            </a:r>
            <a:r>
              <a:rPr lang="en-GB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easy to clean</a:t>
            </a:r>
            <a:endParaRPr lang="en-GB" b="0" u="none" strike="noStrike" dirty="0">
              <a:solidFill>
                <a:schemeClr val="bg1">
                  <a:lumMod val="50000"/>
                </a:schemeClr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3" name="Rechteck 22"/>
          <p:cNvSpPr/>
          <p:nvPr/>
        </p:nvSpPr>
        <p:spPr>
          <a:xfrm>
            <a:off x="3770109" y="5155547"/>
            <a:ext cx="224670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 smtClean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optimum </a:t>
            </a:r>
            <a:r>
              <a:rPr lang="en-GB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accessibility</a:t>
            </a:r>
            <a:endParaRPr lang="en-GB" b="0" u="none" strike="noStrike" dirty="0">
              <a:solidFill>
                <a:schemeClr val="bg1">
                  <a:lumMod val="50000"/>
                </a:schemeClr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28" name="Gerader Verbinder 27"/>
          <p:cNvCxnSpPr/>
          <p:nvPr/>
        </p:nvCxnSpPr>
        <p:spPr>
          <a:xfrm flipH="1" flipV="1">
            <a:off x="3718311" y="4344433"/>
            <a:ext cx="9952" cy="113102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Gerader Verbinder 30"/>
          <p:cNvCxnSpPr/>
          <p:nvPr/>
        </p:nvCxnSpPr>
        <p:spPr>
          <a:xfrm flipH="1">
            <a:off x="3454977" y="4345614"/>
            <a:ext cx="26333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Gerader Verbinder 34"/>
          <p:cNvCxnSpPr/>
          <p:nvPr/>
        </p:nvCxnSpPr>
        <p:spPr>
          <a:xfrm flipH="1" flipV="1">
            <a:off x="3692094" y="1899139"/>
            <a:ext cx="5431" cy="61739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Gerader Verbinder 38"/>
          <p:cNvCxnSpPr/>
          <p:nvPr/>
        </p:nvCxnSpPr>
        <p:spPr>
          <a:xfrm flipH="1">
            <a:off x="3440181" y="2520483"/>
            <a:ext cx="26333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CustomShape 3"/>
          <p:cNvSpPr/>
          <p:nvPr/>
        </p:nvSpPr>
        <p:spPr>
          <a:xfrm>
            <a:off x="475200" y="384840"/>
            <a:ext cx="1703993" cy="226870"/>
          </a:xfrm>
          <a:prstGeom prst="rect">
            <a:avLst/>
          </a:prstGeom>
          <a:noFill/>
          <a:ln w="255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0" tIns="45000" rIns="0" bIns="28800">
            <a:spAutoFit/>
          </a:bodyPr>
          <a:lstStyle/>
          <a:p>
            <a:pPr>
              <a:lnSpc>
                <a:spcPct val="90000"/>
              </a:lnSpc>
              <a:spcBef>
                <a:spcPts val="1001"/>
              </a:spcBef>
              <a:tabLst>
                <a:tab pos="0" algn="l"/>
              </a:tabLst>
            </a:pPr>
            <a:r>
              <a:rPr lang="de-DE" sz="1100" u="heavy" spc="-1" dirty="0" smtClean="0">
                <a:solidFill>
                  <a:srgbClr val="000000"/>
                </a:solidFill>
                <a:uFill>
                  <a:solidFill>
                    <a:srgbClr val="62BB47"/>
                  </a:solidFill>
                </a:uFill>
                <a:latin typeface="Calibri"/>
                <a:ea typeface="DejaVu Sans"/>
              </a:rPr>
              <a:t>FOREIGN OBJECT INSPECTION</a:t>
            </a:r>
            <a:endParaRPr lang="de-DE" sz="1100" b="0" strike="noStrike" spc="-1" dirty="0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6066558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CustomShape 2"/>
          <p:cNvSpPr/>
          <p:nvPr/>
        </p:nvSpPr>
        <p:spPr>
          <a:xfrm rot="2700000">
            <a:off x="5904000" y="5916960"/>
            <a:ext cx="389520" cy="3895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98" name="CustomShape 3"/>
          <p:cNvSpPr/>
          <p:nvPr/>
        </p:nvSpPr>
        <p:spPr>
          <a:xfrm>
            <a:off x="0" y="6112440"/>
            <a:ext cx="12191400" cy="7448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36000" anchor="ctr" anchorCtr="1">
            <a:noAutofit/>
          </a:bodyPr>
          <a:lstStyle/>
          <a:p>
            <a:r>
              <a:rPr lang="de-DE" sz="2400" spc="-1" dirty="0">
                <a:solidFill>
                  <a:srgbClr val="FFFFFF"/>
                </a:solidFill>
                <a:latin typeface="Calibri"/>
              </a:rPr>
              <a:t>HEUFT </a:t>
            </a:r>
            <a:r>
              <a:rPr lang="de-DE" sz="2400" i="1" spc="-1" dirty="0" err="1">
                <a:solidFill>
                  <a:srgbClr val="FFFFFF"/>
                </a:solidFill>
                <a:latin typeface="Calibri"/>
              </a:rPr>
              <a:t>eXaminer</a:t>
            </a:r>
            <a:r>
              <a:rPr lang="de-DE" sz="2400" i="1" spc="-1" dirty="0">
                <a:solidFill>
                  <a:srgbClr val="FFFFFF"/>
                </a:solidFill>
                <a:latin typeface="Calibri"/>
              </a:rPr>
              <a:t> </a:t>
            </a:r>
            <a:r>
              <a:rPr lang="de-DE" sz="2400" i="1" spc="-1" baseline="30000" dirty="0">
                <a:solidFill>
                  <a:srgbClr val="FFFFFF"/>
                </a:solidFill>
                <a:latin typeface="Verdana"/>
                <a:ea typeface="Verdana"/>
              </a:rPr>
              <a:t>II</a:t>
            </a:r>
            <a:r>
              <a:rPr lang="de-DE" sz="2400" i="1" spc="-1" dirty="0">
                <a:solidFill>
                  <a:srgbClr val="FFFFFF"/>
                </a:solidFill>
                <a:latin typeface="Calibri"/>
                <a:ea typeface="Verdana"/>
              </a:rPr>
              <a:t> XS </a:t>
            </a:r>
            <a:r>
              <a:rPr lang="de-DE" sz="2400" b="0" strike="noStrike" spc="-1" dirty="0" smtClean="0">
                <a:solidFill>
                  <a:srgbClr val="FFFFFF"/>
                </a:solidFill>
                <a:latin typeface="Calibri" panose="020F0502020204030204" pitchFamily="34" charset="0"/>
                <a:ea typeface="Verdana"/>
                <a:cs typeface="Calibri" panose="020F0502020204030204" pitchFamily="34" charset="0"/>
              </a:rPr>
              <a:t>: </a:t>
            </a:r>
            <a:r>
              <a:rPr lang="en-GB" sz="24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space-saving turnkey solution</a:t>
            </a:r>
            <a:endParaRPr lang="en-GB" sz="2400" b="0" dirty="0">
              <a:solidFill>
                <a:schemeClr val="bg1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6" name="Grafik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41040" y="534184"/>
            <a:ext cx="6693664" cy="5020248"/>
          </a:xfrm>
          <a:prstGeom prst="rect">
            <a:avLst/>
          </a:prstGeom>
        </p:spPr>
      </p:pic>
      <p:pic>
        <p:nvPicPr>
          <p:cNvPr id="7" name="Grafik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240" y="1375811"/>
            <a:ext cx="1282549" cy="1282549"/>
          </a:xfrm>
          <a:prstGeom prst="rect">
            <a:avLst/>
          </a:prstGeom>
          <a:noFill/>
          <a:effectLst>
            <a:outerShdw sx="1000" sy="1000" algn="ctr" rotWithShape="0">
              <a:srgbClr val="000000"/>
            </a:outerShdw>
          </a:effectLst>
          <a:scene3d>
            <a:camera prst="orthographicFront">
              <a:rot lat="0" lon="0" rev="0"/>
            </a:camera>
            <a:lightRig rig="threePt" dir="t"/>
          </a:scene3d>
        </p:spPr>
      </p:pic>
      <p:pic>
        <p:nvPicPr>
          <p:cNvPr id="3" name="Grafik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906"/>
          <a:stretch/>
        </p:blipFill>
        <p:spPr>
          <a:xfrm>
            <a:off x="4708989" y="2380556"/>
            <a:ext cx="705144" cy="663752"/>
          </a:xfrm>
          <a:prstGeom prst="rect">
            <a:avLst/>
          </a:prstGeom>
        </p:spPr>
      </p:pic>
      <p:pic>
        <p:nvPicPr>
          <p:cNvPr id="10" name="Grafik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1276" y="679347"/>
            <a:ext cx="1525037" cy="1431394"/>
          </a:xfrm>
          <a:prstGeom prst="rect">
            <a:avLst/>
          </a:prstGeom>
        </p:spPr>
      </p:pic>
      <p:pic>
        <p:nvPicPr>
          <p:cNvPr id="11" name="Grafik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9806" y="1578655"/>
            <a:ext cx="1540043" cy="522161"/>
          </a:xfrm>
          <a:prstGeom prst="rect">
            <a:avLst/>
          </a:prstGeom>
        </p:spPr>
      </p:pic>
      <p:pic>
        <p:nvPicPr>
          <p:cNvPr id="12" name="Grafik 11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9783"/>
          <a:stretch/>
        </p:blipFill>
        <p:spPr>
          <a:xfrm>
            <a:off x="8209831" y="2792210"/>
            <a:ext cx="1531814" cy="645688"/>
          </a:xfrm>
          <a:prstGeom prst="rect">
            <a:avLst/>
          </a:prstGeom>
        </p:spPr>
      </p:pic>
      <p:sp>
        <p:nvSpPr>
          <p:cNvPr id="15" name="Textfeld 14"/>
          <p:cNvSpPr txBox="1"/>
          <p:nvPr/>
        </p:nvSpPr>
        <p:spPr>
          <a:xfrm>
            <a:off x="6241599" y="2094642"/>
            <a:ext cx="11980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400" dirty="0" smtClean="0">
                <a:latin typeface="Calibri" panose="020F0502020204030204" pitchFamily="34" charset="0"/>
                <a:cs typeface="Calibri" panose="020F0502020204030204" pitchFamily="34" charset="0"/>
              </a:rPr>
              <a:t>HEUFT </a:t>
            </a:r>
            <a:r>
              <a:rPr lang="de-DE" sz="1400" i="1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sonic</a:t>
            </a:r>
            <a:r>
              <a:rPr lang="de-DE" sz="1400" i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endParaRPr lang="de-DE" sz="1400" i="1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GB" sz="1400" dirty="0" smtClean="0">
                <a:solidFill>
                  <a:srgbClr val="92D05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leakage check</a:t>
            </a:r>
            <a:endParaRPr lang="en-GB" sz="1400" dirty="0">
              <a:solidFill>
                <a:srgbClr val="92D05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6" name="Textfeld 15"/>
          <p:cNvSpPr txBox="1"/>
          <p:nvPr/>
        </p:nvSpPr>
        <p:spPr>
          <a:xfrm>
            <a:off x="8021893" y="2094501"/>
            <a:ext cx="17115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 smtClean="0">
                <a:solidFill>
                  <a:srgbClr val="92D050"/>
                </a:solidFill>
              </a:rPr>
              <a:t>closure </a:t>
            </a:r>
            <a:r>
              <a:rPr lang="en-GB" sz="1400" dirty="0">
                <a:solidFill>
                  <a:srgbClr val="92D050"/>
                </a:solidFill>
              </a:rPr>
              <a:t>height check</a:t>
            </a:r>
            <a:endParaRPr lang="en-GB" sz="1400" b="0" u="none" strike="noStrike" dirty="0">
              <a:solidFill>
                <a:srgbClr val="92D050"/>
              </a:solidFill>
              <a:effectLst/>
            </a:endParaRPr>
          </a:p>
        </p:txBody>
      </p:sp>
      <p:sp>
        <p:nvSpPr>
          <p:cNvPr id="17" name="Textfeld 16"/>
          <p:cNvSpPr txBox="1"/>
          <p:nvPr/>
        </p:nvSpPr>
        <p:spPr>
          <a:xfrm>
            <a:off x="8115657" y="4389676"/>
            <a:ext cx="19730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>
                <a:solidFill>
                  <a:srgbClr val="69C74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Optical closure presence</a:t>
            </a:r>
            <a:endParaRPr lang="en-GB" sz="1400" dirty="0">
              <a:solidFill>
                <a:srgbClr val="69C74E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0" name="Textfeld 19"/>
          <p:cNvSpPr txBox="1"/>
          <p:nvPr/>
        </p:nvSpPr>
        <p:spPr>
          <a:xfrm>
            <a:off x="6267181" y="4385773"/>
            <a:ext cx="151285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>
                <a:solidFill>
                  <a:srgbClr val="69C74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Fill level detection</a:t>
            </a:r>
            <a:endParaRPr lang="en-GB" sz="1400" b="0" u="none" strike="noStrike" dirty="0">
              <a:solidFill>
                <a:srgbClr val="69C74E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6" name="Textfeld 25"/>
          <p:cNvSpPr txBox="1"/>
          <p:nvPr/>
        </p:nvSpPr>
        <p:spPr>
          <a:xfrm>
            <a:off x="10434511" y="4153664"/>
            <a:ext cx="13172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>
                <a:solidFill>
                  <a:srgbClr val="69C74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Label presence </a:t>
            </a:r>
            <a:endParaRPr lang="en-GB" sz="1400" dirty="0" smtClean="0">
              <a:solidFill>
                <a:srgbClr val="69C74E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GB" sz="1400" dirty="0" smtClean="0">
                <a:solidFill>
                  <a:srgbClr val="69C74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and </a:t>
            </a:r>
            <a:r>
              <a:rPr lang="en-GB" sz="1400" dirty="0">
                <a:solidFill>
                  <a:srgbClr val="69C74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inspection</a:t>
            </a:r>
            <a:endParaRPr lang="en-GB" sz="1400" dirty="0">
              <a:solidFill>
                <a:srgbClr val="69C74E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7" name="Textfeld 26"/>
          <p:cNvSpPr txBox="1"/>
          <p:nvPr/>
        </p:nvSpPr>
        <p:spPr>
          <a:xfrm>
            <a:off x="8137314" y="5711913"/>
            <a:ext cx="126432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>
                <a:solidFill>
                  <a:srgbClr val="69C74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Code presence</a:t>
            </a:r>
            <a:endParaRPr lang="en-GB" sz="1400" dirty="0">
              <a:solidFill>
                <a:srgbClr val="69C74E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8" name="Textfeld 27"/>
          <p:cNvSpPr txBox="1"/>
          <p:nvPr/>
        </p:nvSpPr>
        <p:spPr>
          <a:xfrm>
            <a:off x="6222835" y="5704719"/>
            <a:ext cx="142051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>
                <a:solidFill>
                  <a:srgbClr val="69C74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Code verification</a:t>
            </a:r>
            <a:endParaRPr lang="en-GB" sz="1400" dirty="0">
              <a:solidFill>
                <a:srgbClr val="69C74E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4194" y="4791836"/>
            <a:ext cx="1135118" cy="1040525"/>
          </a:xfrm>
          <a:prstGeom prst="rect">
            <a:avLst/>
          </a:prstGeom>
        </p:spPr>
      </p:pic>
      <p:pic>
        <p:nvPicPr>
          <p:cNvPr id="5" name="Grafik 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5657" y="4780550"/>
            <a:ext cx="1543227" cy="1014429"/>
          </a:xfrm>
          <a:prstGeom prst="rect">
            <a:avLst/>
          </a:prstGeom>
        </p:spPr>
      </p:pic>
      <p:sp>
        <p:nvSpPr>
          <p:cNvPr id="8" name="Ellipse 7"/>
          <p:cNvSpPr/>
          <p:nvPr/>
        </p:nvSpPr>
        <p:spPr>
          <a:xfrm>
            <a:off x="7026424" y="5139896"/>
            <a:ext cx="269749" cy="269749"/>
          </a:xfrm>
          <a:prstGeom prst="ellipse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2" name="Ellipse 31"/>
          <p:cNvSpPr/>
          <p:nvPr/>
        </p:nvSpPr>
        <p:spPr>
          <a:xfrm>
            <a:off x="8226085" y="5193963"/>
            <a:ext cx="269749" cy="269749"/>
          </a:xfrm>
          <a:prstGeom prst="ellipse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34" name="Grafik 33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25347" y="3070340"/>
            <a:ext cx="934190" cy="1137688"/>
          </a:xfrm>
          <a:prstGeom prst="rect">
            <a:avLst/>
          </a:prstGeom>
        </p:spPr>
      </p:pic>
      <p:sp>
        <p:nvSpPr>
          <p:cNvPr id="35" name="Ellipse 34"/>
          <p:cNvSpPr/>
          <p:nvPr/>
        </p:nvSpPr>
        <p:spPr>
          <a:xfrm>
            <a:off x="10857567" y="3379150"/>
            <a:ext cx="269749" cy="269749"/>
          </a:xfrm>
          <a:prstGeom prst="ellipse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41" name="Grafik 40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3615" y="3140137"/>
            <a:ext cx="947275" cy="1338008"/>
          </a:xfrm>
          <a:prstGeom prst="rect">
            <a:avLst/>
          </a:prstGeom>
        </p:spPr>
      </p:pic>
      <p:sp>
        <p:nvSpPr>
          <p:cNvPr id="42" name="Ellipse 41"/>
          <p:cNvSpPr/>
          <p:nvPr/>
        </p:nvSpPr>
        <p:spPr>
          <a:xfrm>
            <a:off x="6480158" y="3469270"/>
            <a:ext cx="269749" cy="269749"/>
          </a:xfrm>
          <a:prstGeom prst="ellipse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43" name="Grafik 4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906"/>
          <a:stretch/>
        </p:blipFill>
        <p:spPr>
          <a:xfrm>
            <a:off x="10627768" y="4955888"/>
            <a:ext cx="705144" cy="663752"/>
          </a:xfrm>
          <a:prstGeom prst="rect">
            <a:avLst/>
          </a:prstGeom>
        </p:spPr>
      </p:pic>
      <p:pic>
        <p:nvPicPr>
          <p:cNvPr id="31" name="Grafik 30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86200" y="3309860"/>
            <a:ext cx="728524" cy="970954"/>
          </a:xfrm>
          <a:prstGeom prst="rect">
            <a:avLst/>
          </a:prstGeom>
        </p:spPr>
      </p:pic>
      <p:pic>
        <p:nvPicPr>
          <p:cNvPr id="33" name="Grafik 32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0344" y="3309860"/>
            <a:ext cx="573891" cy="1004431"/>
          </a:xfrm>
          <a:prstGeom prst="rect">
            <a:avLst/>
          </a:prstGeom>
        </p:spPr>
      </p:pic>
      <p:sp>
        <p:nvSpPr>
          <p:cNvPr id="46" name="Ellipse 45"/>
          <p:cNvSpPr/>
          <p:nvPr/>
        </p:nvSpPr>
        <p:spPr>
          <a:xfrm>
            <a:off x="8624229" y="3374117"/>
            <a:ext cx="173848" cy="173848"/>
          </a:xfrm>
          <a:prstGeom prst="ellipse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7" name="Ellipse 46"/>
          <p:cNvSpPr/>
          <p:nvPr/>
        </p:nvSpPr>
        <p:spPr>
          <a:xfrm>
            <a:off x="8569328" y="1591098"/>
            <a:ext cx="269749" cy="269749"/>
          </a:xfrm>
          <a:prstGeom prst="ellipse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40" name="Grafik 39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6623" y="1337058"/>
            <a:ext cx="1566988" cy="969519"/>
          </a:xfrm>
          <a:prstGeom prst="rect">
            <a:avLst/>
          </a:prstGeom>
        </p:spPr>
      </p:pic>
      <p:sp>
        <p:nvSpPr>
          <p:cNvPr id="50" name="Textfeld 49"/>
          <p:cNvSpPr txBox="1"/>
          <p:nvPr/>
        </p:nvSpPr>
        <p:spPr>
          <a:xfrm>
            <a:off x="10136647" y="2284686"/>
            <a:ext cx="17115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>
                <a:solidFill>
                  <a:srgbClr val="69C74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Closure inspection</a:t>
            </a:r>
            <a:endParaRPr lang="en-GB" sz="1400" b="0" u="none" strike="noStrike" dirty="0">
              <a:solidFill>
                <a:srgbClr val="69C74E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6" name="CustomShape 3"/>
          <p:cNvSpPr/>
          <p:nvPr/>
        </p:nvSpPr>
        <p:spPr>
          <a:xfrm>
            <a:off x="475200" y="384840"/>
            <a:ext cx="1703993" cy="226870"/>
          </a:xfrm>
          <a:prstGeom prst="rect">
            <a:avLst/>
          </a:prstGeom>
          <a:noFill/>
          <a:ln w="255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0" tIns="45000" rIns="0" bIns="28800">
            <a:spAutoFit/>
          </a:bodyPr>
          <a:lstStyle/>
          <a:p>
            <a:pPr>
              <a:lnSpc>
                <a:spcPct val="90000"/>
              </a:lnSpc>
              <a:spcBef>
                <a:spcPts val="1001"/>
              </a:spcBef>
              <a:tabLst>
                <a:tab pos="0" algn="l"/>
              </a:tabLst>
            </a:pPr>
            <a:r>
              <a:rPr lang="de-DE" sz="1100" u="heavy" spc="-1" dirty="0" smtClean="0">
                <a:solidFill>
                  <a:srgbClr val="000000"/>
                </a:solidFill>
                <a:uFill>
                  <a:solidFill>
                    <a:srgbClr val="62BB47"/>
                  </a:solidFill>
                </a:uFill>
                <a:latin typeface="Calibri"/>
                <a:ea typeface="DejaVu Sans"/>
              </a:rPr>
              <a:t>FOREIGN OBJECT INSPECTION</a:t>
            </a:r>
            <a:endParaRPr lang="de-DE" sz="1100" b="0" strike="noStrike" spc="-1" dirty="0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p15="http://schemas.microsoft.com/office/powerpoint/2012/main">
      <p:transition spd="slow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" name="Grafik 11"/>
          <p:cNvPicPr/>
          <p:nvPr/>
        </p:nvPicPr>
        <p:blipFill>
          <a:blip r:embed="rId2"/>
          <a:stretch/>
        </p:blipFill>
        <p:spPr>
          <a:xfrm>
            <a:off x="-797694" y="192960"/>
            <a:ext cx="7891560" cy="5918400"/>
          </a:xfrm>
          <a:prstGeom prst="rect">
            <a:avLst/>
          </a:prstGeom>
          <a:ln>
            <a:noFill/>
          </a:ln>
        </p:spPr>
      </p:pic>
      <p:sp>
        <p:nvSpPr>
          <p:cNvPr id="101" name="CustomShape 2"/>
          <p:cNvSpPr/>
          <p:nvPr/>
        </p:nvSpPr>
        <p:spPr>
          <a:xfrm rot="2700000">
            <a:off x="5904000" y="5916960"/>
            <a:ext cx="389520" cy="3895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02" name="CustomShape 3"/>
          <p:cNvSpPr/>
          <p:nvPr/>
        </p:nvSpPr>
        <p:spPr>
          <a:xfrm>
            <a:off x="0" y="6112440"/>
            <a:ext cx="12191400" cy="7448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36000" anchor="ctr" anchorCtr="1">
            <a:noAutofit/>
          </a:bodyPr>
          <a:lstStyle/>
          <a:p>
            <a:r>
              <a:rPr lang="de-DE" sz="2400" b="0" strike="noStrike" spc="-1" dirty="0">
                <a:solidFill>
                  <a:schemeClr val="bg1"/>
                </a:solidFill>
                <a:latin typeface="Calibri"/>
              </a:rPr>
              <a:t>HEUFT </a:t>
            </a:r>
            <a:r>
              <a:rPr lang="de-DE" sz="2400" b="0" i="1" strike="noStrike" spc="-1" dirty="0" err="1">
                <a:solidFill>
                  <a:schemeClr val="bg1"/>
                </a:solidFill>
                <a:latin typeface="Calibri"/>
              </a:rPr>
              <a:t>eXaminer</a:t>
            </a:r>
            <a:r>
              <a:rPr lang="de-DE" sz="2400" b="0" i="1" strike="noStrike" spc="-1" dirty="0">
                <a:solidFill>
                  <a:schemeClr val="bg1"/>
                </a:solidFill>
                <a:latin typeface="Calibri"/>
              </a:rPr>
              <a:t> </a:t>
            </a:r>
            <a:r>
              <a:rPr lang="de-DE" sz="2400" b="0" i="1" strike="noStrike" spc="-1" baseline="30000" dirty="0">
                <a:solidFill>
                  <a:schemeClr val="bg1"/>
                </a:solidFill>
                <a:latin typeface="Verdana"/>
                <a:ea typeface="Verdana"/>
              </a:rPr>
              <a:t>II</a:t>
            </a:r>
            <a:r>
              <a:rPr lang="de-DE" sz="2400" b="0" i="1" strike="noStrike" spc="-1" dirty="0">
                <a:solidFill>
                  <a:schemeClr val="bg1"/>
                </a:solidFill>
                <a:latin typeface="Calibri"/>
                <a:ea typeface="Verdana"/>
              </a:rPr>
              <a:t> XS</a:t>
            </a:r>
            <a:r>
              <a:rPr lang="de-DE" sz="2400" b="0" strike="noStrike" spc="-1" dirty="0">
                <a:solidFill>
                  <a:schemeClr val="bg1"/>
                </a:solidFill>
                <a:latin typeface="Calibri"/>
                <a:ea typeface="Verdana"/>
              </a:rPr>
              <a:t>: </a:t>
            </a:r>
            <a:r>
              <a:rPr lang="en-GB" sz="2400" dirty="0">
                <a:solidFill>
                  <a:schemeClr val="bg1"/>
                </a:solidFill>
              </a:rPr>
              <a:t>sidewall inspection bottom</a:t>
            </a:r>
            <a:endParaRPr lang="en-GB" sz="2400" b="0" u="none" strike="noStrike" dirty="0">
              <a:solidFill>
                <a:schemeClr val="bg1"/>
              </a:solidFill>
              <a:effectLst/>
            </a:endParaRPr>
          </a:p>
        </p:txBody>
      </p:sp>
      <p:pic>
        <p:nvPicPr>
          <p:cNvPr id="103" name="Grafik 12"/>
          <p:cNvPicPr/>
          <p:nvPr/>
        </p:nvPicPr>
        <p:blipFill>
          <a:blip r:embed="rId3"/>
          <a:stretch/>
        </p:blipFill>
        <p:spPr>
          <a:xfrm>
            <a:off x="5654193" y="825807"/>
            <a:ext cx="6676560" cy="5007240"/>
          </a:xfrm>
          <a:prstGeom prst="rect">
            <a:avLst/>
          </a:prstGeom>
          <a:ln>
            <a:noFill/>
          </a:ln>
        </p:spPr>
      </p:pic>
      <p:sp>
        <p:nvSpPr>
          <p:cNvPr id="104" name="CustomShape 4"/>
          <p:cNvSpPr/>
          <p:nvPr/>
        </p:nvSpPr>
        <p:spPr>
          <a:xfrm>
            <a:off x="528480" y="5381280"/>
            <a:ext cx="1018397" cy="3371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>
            <a:spAutoFit/>
          </a:bodyPr>
          <a:lstStyle/>
          <a:p>
            <a:r>
              <a:rPr lang="en-GB" sz="1600" dirty="0" smtClean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sidewall </a:t>
            </a:r>
            <a:r>
              <a:rPr lang="en-GB" sz="1600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</a:t>
            </a:r>
            <a:endParaRPr lang="en-GB" sz="1600" b="0" u="none" strike="noStrike" dirty="0">
              <a:solidFill>
                <a:schemeClr val="bg1">
                  <a:lumMod val="50000"/>
                </a:schemeClr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05" name="Grafik 20"/>
          <p:cNvPicPr/>
          <p:nvPr/>
        </p:nvPicPr>
        <p:blipFill>
          <a:blip r:embed="rId4"/>
          <a:stretch/>
        </p:blipFill>
        <p:spPr>
          <a:xfrm>
            <a:off x="8992473" y="5039460"/>
            <a:ext cx="834840" cy="845280"/>
          </a:xfrm>
          <a:prstGeom prst="rect">
            <a:avLst/>
          </a:prstGeom>
          <a:ln>
            <a:noFill/>
          </a:ln>
        </p:spPr>
      </p:pic>
      <p:pic>
        <p:nvPicPr>
          <p:cNvPr id="106" name="Grafik 21"/>
          <p:cNvPicPr/>
          <p:nvPr/>
        </p:nvPicPr>
        <p:blipFill>
          <a:blip r:embed="rId5"/>
          <a:stretch/>
        </p:blipFill>
        <p:spPr>
          <a:xfrm>
            <a:off x="9743793" y="5041980"/>
            <a:ext cx="834840" cy="845280"/>
          </a:xfrm>
          <a:prstGeom prst="rect">
            <a:avLst/>
          </a:prstGeom>
          <a:ln>
            <a:noFill/>
          </a:ln>
        </p:spPr>
      </p:pic>
      <p:pic>
        <p:nvPicPr>
          <p:cNvPr id="107" name="Grafik 22"/>
          <p:cNvPicPr/>
          <p:nvPr/>
        </p:nvPicPr>
        <p:blipFill>
          <a:blip r:embed="rId6"/>
          <a:stretch/>
        </p:blipFill>
        <p:spPr>
          <a:xfrm>
            <a:off x="10511313" y="5044140"/>
            <a:ext cx="834840" cy="845280"/>
          </a:xfrm>
          <a:prstGeom prst="rect">
            <a:avLst/>
          </a:prstGeom>
          <a:ln>
            <a:noFill/>
          </a:ln>
        </p:spPr>
      </p:pic>
      <p:pic>
        <p:nvPicPr>
          <p:cNvPr id="109" name="Grafik 26"/>
          <p:cNvPicPr/>
          <p:nvPr/>
        </p:nvPicPr>
        <p:blipFill>
          <a:blip r:embed="rId7"/>
          <a:stretch/>
        </p:blipFill>
        <p:spPr>
          <a:xfrm>
            <a:off x="11239953" y="5046300"/>
            <a:ext cx="829440" cy="839880"/>
          </a:xfrm>
          <a:prstGeom prst="rect">
            <a:avLst/>
          </a:prstGeom>
          <a:ln>
            <a:noFill/>
          </a:ln>
        </p:spPr>
      </p:pic>
      <p:pic>
        <p:nvPicPr>
          <p:cNvPr id="110" name="Grafik 15"/>
          <p:cNvPicPr/>
          <p:nvPr/>
        </p:nvPicPr>
        <p:blipFill>
          <a:blip r:embed="rId8"/>
          <a:stretch/>
        </p:blipFill>
        <p:spPr>
          <a:xfrm>
            <a:off x="497880" y="4451760"/>
            <a:ext cx="1280880" cy="1014480"/>
          </a:xfrm>
          <a:prstGeom prst="rect">
            <a:avLst/>
          </a:prstGeom>
          <a:ln>
            <a:noFill/>
          </a:ln>
        </p:spPr>
      </p:pic>
      <p:pic>
        <p:nvPicPr>
          <p:cNvPr id="14" name="Grafik 13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0794" y="384840"/>
            <a:ext cx="1523657" cy="2019822"/>
          </a:xfrm>
          <a:prstGeom prst="rect">
            <a:avLst/>
          </a:prstGeom>
        </p:spPr>
      </p:pic>
      <p:sp>
        <p:nvSpPr>
          <p:cNvPr id="2" name="Rechteck 1"/>
          <p:cNvSpPr/>
          <p:nvPr/>
        </p:nvSpPr>
        <p:spPr>
          <a:xfrm>
            <a:off x="5326383" y="2404662"/>
            <a:ext cx="179247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1400" spc="-1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/>
              </a:rPr>
              <a:t>HEUFT </a:t>
            </a:r>
            <a:r>
              <a:rPr lang="de-DE" sz="1400" i="1" spc="-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alibri"/>
              </a:rPr>
              <a:t>eXaminer</a:t>
            </a:r>
            <a:r>
              <a:rPr lang="de-DE" sz="1400" i="1" spc="-1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/>
              </a:rPr>
              <a:t> </a:t>
            </a:r>
            <a:r>
              <a:rPr lang="de-DE" sz="1400" i="1" spc="-1" baseline="30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Verdana"/>
                <a:ea typeface="Verdana"/>
              </a:rPr>
              <a:t>II </a:t>
            </a:r>
            <a:r>
              <a:rPr lang="de-DE" sz="1400" i="1" spc="-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/>
              </a:rPr>
              <a:t>XS</a:t>
            </a:r>
            <a:r>
              <a:rPr lang="de-DE" sz="1400" i="1" spc="-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/>
                <a:ea typeface="Verdana"/>
              </a:rPr>
              <a:t> </a:t>
            </a:r>
            <a:endParaRPr lang="de-DE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5" name="CustomShape 3"/>
          <p:cNvSpPr/>
          <p:nvPr/>
        </p:nvSpPr>
        <p:spPr>
          <a:xfrm>
            <a:off x="475200" y="384840"/>
            <a:ext cx="1703993" cy="226870"/>
          </a:xfrm>
          <a:prstGeom prst="rect">
            <a:avLst/>
          </a:prstGeom>
          <a:noFill/>
          <a:ln w="255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0" tIns="45000" rIns="0" bIns="28800">
            <a:spAutoFit/>
          </a:bodyPr>
          <a:lstStyle/>
          <a:p>
            <a:pPr>
              <a:lnSpc>
                <a:spcPct val="90000"/>
              </a:lnSpc>
              <a:spcBef>
                <a:spcPts val="1001"/>
              </a:spcBef>
              <a:tabLst>
                <a:tab pos="0" algn="l"/>
              </a:tabLst>
            </a:pPr>
            <a:r>
              <a:rPr lang="de-DE" sz="1100" u="heavy" spc="-1" dirty="0" smtClean="0">
                <a:solidFill>
                  <a:srgbClr val="000000"/>
                </a:solidFill>
                <a:uFill>
                  <a:solidFill>
                    <a:srgbClr val="62BB47"/>
                  </a:solidFill>
                </a:uFill>
                <a:latin typeface="Calibri"/>
                <a:ea typeface="DejaVu Sans"/>
              </a:rPr>
              <a:t>FOREIGN OBJECT INSPECTION</a:t>
            </a:r>
            <a:endParaRPr lang="de-DE" sz="1100" b="0" strike="noStrike" spc="-1" dirty="0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p15="http://schemas.microsoft.com/office/powerpoint/2012/main">
      <p:transition spd="slow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1" name="Grafik 13"/>
          <p:cNvPicPr/>
          <p:nvPr/>
        </p:nvPicPr>
        <p:blipFill>
          <a:blip r:embed="rId2"/>
          <a:stretch/>
        </p:blipFill>
        <p:spPr>
          <a:xfrm>
            <a:off x="-724131" y="304560"/>
            <a:ext cx="7720920" cy="5790600"/>
          </a:xfrm>
          <a:prstGeom prst="rect">
            <a:avLst/>
          </a:prstGeom>
          <a:ln>
            <a:noFill/>
          </a:ln>
        </p:spPr>
      </p:pic>
      <p:sp>
        <p:nvSpPr>
          <p:cNvPr id="112" name="CustomShape 1"/>
          <p:cNvSpPr/>
          <p:nvPr/>
        </p:nvSpPr>
        <p:spPr>
          <a:xfrm>
            <a:off x="528480" y="5381280"/>
            <a:ext cx="1018397" cy="3371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>
            <a:spAutoFit/>
          </a:bodyPr>
          <a:lstStyle/>
          <a:p>
            <a:r>
              <a:rPr lang="en-GB" sz="1600" dirty="0" smtClean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sidewall </a:t>
            </a:r>
            <a:r>
              <a:rPr lang="en-GB" sz="1600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</a:t>
            </a:r>
            <a:endParaRPr lang="en-GB" sz="1600" b="0" u="none" strike="noStrike" dirty="0">
              <a:solidFill>
                <a:schemeClr val="bg1">
                  <a:lumMod val="50000"/>
                </a:schemeClr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4" name="CustomShape 3"/>
          <p:cNvSpPr/>
          <p:nvPr/>
        </p:nvSpPr>
        <p:spPr>
          <a:xfrm rot="2700000">
            <a:off x="5904000" y="5916960"/>
            <a:ext cx="389520" cy="3895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15" name="CustomShape 4"/>
          <p:cNvSpPr/>
          <p:nvPr/>
        </p:nvSpPr>
        <p:spPr>
          <a:xfrm>
            <a:off x="0" y="6112440"/>
            <a:ext cx="12191400" cy="7448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36000" anchor="ctr" anchorCtr="1">
            <a:noAutofit/>
          </a:bodyPr>
          <a:lstStyle/>
          <a:p>
            <a:r>
              <a:rPr lang="de-DE" sz="2600" b="0" strike="noStrike" spc="-1" dirty="0">
                <a:solidFill>
                  <a:srgbClr val="FFFFFF"/>
                </a:solidFill>
                <a:latin typeface="Calibri"/>
              </a:rPr>
              <a:t>HEUFT </a:t>
            </a:r>
            <a:r>
              <a:rPr lang="de-DE" sz="2600" b="0" i="1" strike="noStrike" spc="-1" dirty="0" err="1">
                <a:solidFill>
                  <a:srgbClr val="FFFFFF"/>
                </a:solidFill>
                <a:latin typeface="Calibri"/>
              </a:rPr>
              <a:t>eXaminer</a:t>
            </a:r>
            <a:r>
              <a:rPr lang="de-DE" sz="2600" b="0" i="1" strike="noStrike" spc="-1" dirty="0">
                <a:solidFill>
                  <a:srgbClr val="FFFFFF"/>
                </a:solidFill>
                <a:latin typeface="Calibri"/>
              </a:rPr>
              <a:t> </a:t>
            </a:r>
            <a:r>
              <a:rPr lang="de-DE" sz="2600" b="0" i="1" strike="noStrike" spc="-1" baseline="30000" dirty="0">
                <a:solidFill>
                  <a:srgbClr val="FFFFFF"/>
                </a:solidFill>
                <a:latin typeface="Verdana"/>
                <a:ea typeface="Verdana"/>
              </a:rPr>
              <a:t>II</a:t>
            </a:r>
            <a:r>
              <a:rPr lang="de-DE" sz="2600" b="0" i="1" strike="noStrike" spc="-1" dirty="0">
                <a:solidFill>
                  <a:srgbClr val="FFFFFF"/>
                </a:solidFill>
                <a:latin typeface="Calibri"/>
                <a:ea typeface="Verdana"/>
              </a:rPr>
              <a:t> XS</a:t>
            </a:r>
            <a:r>
              <a:rPr lang="de-DE" sz="2600" b="0" strike="noStrike" spc="-1" dirty="0">
                <a:solidFill>
                  <a:srgbClr val="FFFFFF"/>
                </a:solidFill>
                <a:latin typeface="Calibri"/>
                <a:ea typeface="Verdana"/>
              </a:rPr>
              <a:t>: </a:t>
            </a:r>
            <a:r>
              <a:rPr lang="en-GB" sz="2400" dirty="0">
                <a:solidFill>
                  <a:schemeClr val="bg1"/>
                </a:solidFill>
              </a:rPr>
              <a:t>sidewall inspection bottom and top</a:t>
            </a:r>
            <a:endParaRPr lang="en-GB" sz="2400" b="0" u="none" strike="noStrike" dirty="0">
              <a:solidFill>
                <a:schemeClr val="bg1"/>
              </a:solidFill>
              <a:effectLst/>
            </a:endParaRPr>
          </a:p>
        </p:txBody>
      </p:sp>
      <p:pic>
        <p:nvPicPr>
          <p:cNvPr id="116" name="Grafik 14"/>
          <p:cNvPicPr/>
          <p:nvPr/>
        </p:nvPicPr>
        <p:blipFill>
          <a:blip r:embed="rId3"/>
          <a:stretch/>
        </p:blipFill>
        <p:spPr>
          <a:xfrm>
            <a:off x="5691240" y="961920"/>
            <a:ext cx="6725880" cy="5043960"/>
          </a:xfrm>
          <a:prstGeom prst="rect">
            <a:avLst/>
          </a:prstGeom>
          <a:ln>
            <a:noFill/>
          </a:ln>
        </p:spPr>
      </p:pic>
      <p:pic>
        <p:nvPicPr>
          <p:cNvPr id="117" name="Grafik 15"/>
          <p:cNvPicPr/>
          <p:nvPr/>
        </p:nvPicPr>
        <p:blipFill>
          <a:blip r:embed="rId4"/>
          <a:stretch/>
        </p:blipFill>
        <p:spPr>
          <a:xfrm>
            <a:off x="521280" y="4476960"/>
            <a:ext cx="1251000" cy="990360"/>
          </a:xfrm>
          <a:prstGeom prst="rect">
            <a:avLst/>
          </a:prstGeom>
          <a:ln>
            <a:noFill/>
          </a:ln>
        </p:spPr>
      </p:pic>
      <p:pic>
        <p:nvPicPr>
          <p:cNvPr id="118" name="Grafik 16"/>
          <p:cNvPicPr/>
          <p:nvPr/>
        </p:nvPicPr>
        <p:blipFill>
          <a:blip r:embed="rId5"/>
          <a:stretch/>
        </p:blipFill>
        <p:spPr>
          <a:xfrm>
            <a:off x="497880" y="3636720"/>
            <a:ext cx="1280880" cy="1014480"/>
          </a:xfrm>
          <a:prstGeom prst="rect">
            <a:avLst/>
          </a:prstGeom>
          <a:ln>
            <a:noFill/>
          </a:ln>
        </p:spPr>
      </p:pic>
      <p:pic>
        <p:nvPicPr>
          <p:cNvPr id="15" name="Grafik 1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6977" y="402023"/>
            <a:ext cx="1523657" cy="2019822"/>
          </a:xfrm>
          <a:prstGeom prst="rect">
            <a:avLst/>
          </a:prstGeom>
        </p:spPr>
      </p:pic>
      <p:sp>
        <p:nvSpPr>
          <p:cNvPr id="16" name="Rechteck 15"/>
          <p:cNvSpPr/>
          <p:nvPr/>
        </p:nvSpPr>
        <p:spPr>
          <a:xfrm>
            <a:off x="5477954" y="2421845"/>
            <a:ext cx="179247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1400" spc="-1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/>
              </a:rPr>
              <a:t>HEUFT </a:t>
            </a:r>
            <a:r>
              <a:rPr lang="de-DE" sz="1400" i="1" spc="-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alibri"/>
              </a:rPr>
              <a:t>eXaminer</a:t>
            </a:r>
            <a:r>
              <a:rPr lang="de-DE" sz="1400" i="1" spc="-1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/>
              </a:rPr>
              <a:t> </a:t>
            </a:r>
            <a:r>
              <a:rPr lang="de-DE" sz="1400" i="1" spc="-1" baseline="30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Verdana"/>
                <a:ea typeface="Verdana"/>
              </a:rPr>
              <a:t>II </a:t>
            </a:r>
            <a:r>
              <a:rPr lang="de-DE" sz="1400" i="1" spc="-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/>
              </a:rPr>
              <a:t>XS</a:t>
            </a:r>
            <a:r>
              <a:rPr lang="de-DE" sz="1400" i="1" spc="-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/>
                <a:ea typeface="Verdana"/>
              </a:rPr>
              <a:t> </a:t>
            </a:r>
            <a:endParaRPr lang="de-DE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17" name="Grafik 1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0635" y="402023"/>
            <a:ext cx="1479610" cy="2019822"/>
          </a:xfrm>
          <a:prstGeom prst="rect">
            <a:avLst/>
          </a:prstGeom>
        </p:spPr>
      </p:pic>
      <p:pic>
        <p:nvPicPr>
          <p:cNvPr id="18" name="Grafik 20"/>
          <p:cNvPicPr/>
          <p:nvPr/>
        </p:nvPicPr>
        <p:blipFill>
          <a:blip r:embed="rId8"/>
          <a:stretch/>
        </p:blipFill>
        <p:spPr>
          <a:xfrm>
            <a:off x="8992473" y="5039460"/>
            <a:ext cx="834840" cy="845280"/>
          </a:xfrm>
          <a:prstGeom prst="rect">
            <a:avLst/>
          </a:prstGeom>
          <a:ln>
            <a:noFill/>
          </a:ln>
        </p:spPr>
      </p:pic>
      <p:pic>
        <p:nvPicPr>
          <p:cNvPr id="19" name="Grafik 21"/>
          <p:cNvPicPr/>
          <p:nvPr/>
        </p:nvPicPr>
        <p:blipFill>
          <a:blip r:embed="rId9"/>
          <a:stretch/>
        </p:blipFill>
        <p:spPr>
          <a:xfrm>
            <a:off x="9743793" y="5041980"/>
            <a:ext cx="834840" cy="845280"/>
          </a:xfrm>
          <a:prstGeom prst="rect">
            <a:avLst/>
          </a:prstGeom>
          <a:ln>
            <a:noFill/>
          </a:ln>
        </p:spPr>
      </p:pic>
      <p:pic>
        <p:nvPicPr>
          <p:cNvPr id="20" name="Grafik 22"/>
          <p:cNvPicPr/>
          <p:nvPr/>
        </p:nvPicPr>
        <p:blipFill>
          <a:blip r:embed="rId10"/>
          <a:stretch/>
        </p:blipFill>
        <p:spPr>
          <a:xfrm>
            <a:off x="10511313" y="5044140"/>
            <a:ext cx="834840" cy="845280"/>
          </a:xfrm>
          <a:prstGeom prst="rect">
            <a:avLst/>
          </a:prstGeom>
          <a:ln>
            <a:noFill/>
          </a:ln>
        </p:spPr>
      </p:pic>
      <p:pic>
        <p:nvPicPr>
          <p:cNvPr id="21" name="Grafik 26"/>
          <p:cNvPicPr/>
          <p:nvPr/>
        </p:nvPicPr>
        <p:blipFill>
          <a:blip r:embed="rId11"/>
          <a:stretch/>
        </p:blipFill>
        <p:spPr>
          <a:xfrm>
            <a:off x="11239953" y="5046300"/>
            <a:ext cx="829440" cy="839880"/>
          </a:xfrm>
          <a:prstGeom prst="rect">
            <a:avLst/>
          </a:prstGeom>
          <a:ln>
            <a:noFill/>
          </a:ln>
        </p:spPr>
      </p:pic>
      <p:sp>
        <p:nvSpPr>
          <p:cNvPr id="23" name="CustomShape 3"/>
          <p:cNvSpPr/>
          <p:nvPr/>
        </p:nvSpPr>
        <p:spPr>
          <a:xfrm>
            <a:off x="475200" y="384840"/>
            <a:ext cx="1703993" cy="226870"/>
          </a:xfrm>
          <a:prstGeom prst="rect">
            <a:avLst/>
          </a:prstGeom>
          <a:noFill/>
          <a:ln w="255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0" tIns="45000" rIns="0" bIns="28800">
            <a:spAutoFit/>
          </a:bodyPr>
          <a:lstStyle/>
          <a:p>
            <a:pPr>
              <a:lnSpc>
                <a:spcPct val="90000"/>
              </a:lnSpc>
              <a:spcBef>
                <a:spcPts val="1001"/>
              </a:spcBef>
              <a:tabLst>
                <a:tab pos="0" algn="l"/>
              </a:tabLst>
            </a:pPr>
            <a:r>
              <a:rPr lang="de-DE" sz="1100" u="heavy" spc="-1" dirty="0" smtClean="0">
                <a:solidFill>
                  <a:srgbClr val="000000"/>
                </a:solidFill>
                <a:uFill>
                  <a:solidFill>
                    <a:srgbClr val="62BB47"/>
                  </a:solidFill>
                </a:uFill>
                <a:latin typeface="Calibri"/>
                <a:ea typeface="DejaVu Sans"/>
              </a:rPr>
              <a:t>FOREIGN OBJECT INSPECTION</a:t>
            </a:r>
            <a:endParaRPr lang="de-DE" sz="1100" b="0" strike="noStrike" spc="-1" dirty="0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p15="http://schemas.microsoft.com/office/powerpoint/2012/main">
      <p:transition spd="slow"/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00000"/>
      </a:dk2>
      <a:lt2>
        <a:srgbClr val="FFFFFF"/>
      </a:lt2>
      <a:accent1>
        <a:srgbClr val="62BB47"/>
      </a:accent1>
      <a:accent2>
        <a:srgbClr val="FF6600"/>
      </a:accent2>
      <a:accent3>
        <a:srgbClr val="009BDE"/>
      </a:accent3>
      <a:accent4>
        <a:srgbClr val="62BB47"/>
      </a:accent4>
      <a:accent5>
        <a:srgbClr val="A2238E"/>
      </a:accent5>
      <a:accent6>
        <a:srgbClr val="FFC000"/>
      </a:accent6>
      <a:hlink>
        <a:srgbClr val="62BB47"/>
      </a:hlink>
      <a:folHlink>
        <a:srgbClr val="62BB47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00000"/>
      </a:dk2>
      <a:lt2>
        <a:srgbClr val="FFFFFF"/>
      </a:lt2>
      <a:accent1>
        <a:srgbClr val="62BB47"/>
      </a:accent1>
      <a:accent2>
        <a:srgbClr val="FF6600"/>
      </a:accent2>
      <a:accent3>
        <a:srgbClr val="009BDE"/>
      </a:accent3>
      <a:accent4>
        <a:srgbClr val="62BB47"/>
      </a:accent4>
      <a:accent5>
        <a:srgbClr val="A2238E"/>
      </a:accent5>
      <a:accent6>
        <a:srgbClr val="FFC000"/>
      </a:accent6>
      <a:hlink>
        <a:srgbClr val="62BB47"/>
      </a:hlink>
      <a:folHlink>
        <a:srgbClr val="62BB47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Produktpräsentation_D2016</Template>
  <TotalTime>0</TotalTime>
  <Words>345</Words>
  <Application>Microsoft Office PowerPoint</Application>
  <PresentationFormat>Breitbild</PresentationFormat>
  <Paragraphs>97</Paragraphs>
  <Slides>16</Slides>
  <Notes>1</Notes>
  <HiddenSlides>0</HiddenSlides>
  <MMClips>1</MMClips>
  <ScaleCrop>false</ScaleCrop>
  <HeadingPairs>
    <vt:vector size="6" baseType="variant">
      <vt:variant>
        <vt:lpstr>Verwendete Schriftarten</vt:lpstr>
      </vt:variant>
      <vt:variant>
        <vt:i4>7</vt:i4>
      </vt:variant>
      <vt:variant>
        <vt:lpstr>Design</vt:lpstr>
      </vt:variant>
      <vt:variant>
        <vt:i4>2</vt:i4>
      </vt:variant>
      <vt:variant>
        <vt:lpstr>Folientitel</vt:lpstr>
      </vt:variant>
      <vt:variant>
        <vt:i4>16</vt:i4>
      </vt:variant>
    </vt:vector>
  </HeadingPairs>
  <TitlesOfParts>
    <vt:vector size="25" baseType="lpstr">
      <vt:lpstr>Arial</vt:lpstr>
      <vt:lpstr>Calibri</vt:lpstr>
      <vt:lpstr>Calibri Light</vt:lpstr>
      <vt:lpstr>DejaVu Sans</vt:lpstr>
      <vt:lpstr>Symbol</vt:lpstr>
      <vt:lpstr>Verdana</vt:lpstr>
      <vt:lpstr>Wingdings</vt:lpstr>
      <vt:lpstr>Office Theme</vt:lpstr>
      <vt:lpstr>Office Theme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subject/>
  <dc:creator>jge</dc:creator>
  <dc:description/>
  <cp:lastModifiedBy>Tanja Laier</cp:lastModifiedBy>
  <cp:revision>260</cp:revision>
  <dcterms:created xsi:type="dcterms:W3CDTF">2018-03-15T15:20:31Z</dcterms:created>
  <dcterms:modified xsi:type="dcterms:W3CDTF">2021-07-28T12:30:08Z</dcterms:modified>
  <dc:language>de-DE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16.0000</vt:lpwstr>
  </property>
  <property fmtid="{D5CDD505-2E9C-101B-9397-08002B2CF9AE}" pid="3" name="HiddenSlides">
    <vt:i4>0</vt:i4>
  </property>
  <property fmtid="{D5CDD505-2E9C-101B-9397-08002B2CF9AE}" pid="4" name="HyperlinksChanged">
    <vt:bool>false</vt:bool>
  </property>
  <property fmtid="{D5CDD505-2E9C-101B-9397-08002B2CF9AE}" pid="5" name="LinksUpToDate">
    <vt:bool>false</vt:bool>
  </property>
  <property fmtid="{D5CDD505-2E9C-101B-9397-08002B2CF9AE}" pid="6" name="MMClips">
    <vt:i4>0</vt:i4>
  </property>
  <property fmtid="{D5CDD505-2E9C-101B-9397-08002B2CF9AE}" pid="7" name="Notes">
    <vt:i4>0</vt:i4>
  </property>
  <property fmtid="{D5CDD505-2E9C-101B-9397-08002B2CF9AE}" pid="8" name="PresentationFormat">
    <vt:lpwstr>Breitbild</vt:lpwstr>
  </property>
  <property fmtid="{D5CDD505-2E9C-101B-9397-08002B2CF9AE}" pid="9" name="ScaleCrop">
    <vt:bool>false</vt:bool>
  </property>
  <property fmtid="{D5CDD505-2E9C-101B-9397-08002B2CF9AE}" pid="10" name="ShareDoc">
    <vt:bool>false</vt:bool>
  </property>
  <property fmtid="{D5CDD505-2E9C-101B-9397-08002B2CF9AE}" pid="11" name="Slides">
    <vt:i4>9</vt:i4>
  </property>
</Properties>
</file>