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1" r:id="rId1"/>
    <p:sldMasterId id="2147483798" r:id="rId2"/>
    <p:sldMasterId id="2147483805" r:id="rId3"/>
    <p:sldMasterId id="2147483812" r:id="rId4"/>
  </p:sldMasterIdLst>
  <p:notesMasterIdLst>
    <p:notesMasterId r:id="rId55"/>
  </p:notesMasterIdLst>
  <p:sldIdLst>
    <p:sldId id="258" r:id="rId5"/>
    <p:sldId id="263" r:id="rId6"/>
    <p:sldId id="262" r:id="rId7"/>
    <p:sldId id="319" r:id="rId8"/>
    <p:sldId id="320" r:id="rId9"/>
    <p:sldId id="321" r:id="rId10"/>
    <p:sldId id="345" r:id="rId11"/>
    <p:sldId id="346" r:id="rId12"/>
    <p:sldId id="347" r:id="rId13"/>
    <p:sldId id="348" r:id="rId14"/>
    <p:sldId id="349" r:id="rId15"/>
    <p:sldId id="350" r:id="rId16"/>
    <p:sldId id="351" r:id="rId17"/>
    <p:sldId id="352" r:id="rId18"/>
    <p:sldId id="353" r:id="rId19"/>
    <p:sldId id="354" r:id="rId20"/>
    <p:sldId id="355" r:id="rId21"/>
    <p:sldId id="356" r:id="rId22"/>
    <p:sldId id="357" r:id="rId23"/>
    <p:sldId id="358" r:id="rId24"/>
    <p:sldId id="359" r:id="rId25"/>
    <p:sldId id="360" r:id="rId26"/>
    <p:sldId id="361" r:id="rId27"/>
    <p:sldId id="362" r:id="rId28"/>
    <p:sldId id="363" r:id="rId29"/>
    <p:sldId id="364" r:id="rId30"/>
    <p:sldId id="365" r:id="rId31"/>
    <p:sldId id="366" r:id="rId32"/>
    <p:sldId id="367" r:id="rId33"/>
    <p:sldId id="368" r:id="rId34"/>
    <p:sldId id="369" r:id="rId35"/>
    <p:sldId id="370" r:id="rId36"/>
    <p:sldId id="338" r:id="rId37"/>
    <p:sldId id="371" r:id="rId38"/>
    <p:sldId id="329" r:id="rId39"/>
    <p:sldId id="344" r:id="rId40"/>
    <p:sldId id="303" r:id="rId41"/>
    <p:sldId id="305" r:id="rId42"/>
    <p:sldId id="306" r:id="rId43"/>
    <p:sldId id="307" r:id="rId44"/>
    <p:sldId id="372" r:id="rId45"/>
    <p:sldId id="310" r:id="rId46"/>
    <p:sldId id="311" r:id="rId47"/>
    <p:sldId id="312" r:id="rId48"/>
    <p:sldId id="313" r:id="rId49"/>
    <p:sldId id="314" r:id="rId50"/>
    <p:sldId id="315" r:id="rId51"/>
    <p:sldId id="317" r:id="rId52"/>
    <p:sldId id="318" r:id="rId53"/>
    <p:sldId id="373" r:id="rId5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Überblick eXaminer II Geräte" id="{1729C8D1-6C59-4015-AA7E-7DDD5709A9BE}">
          <p14:sldIdLst>
            <p14:sldId id="258"/>
            <p14:sldId id="263"/>
            <p14:sldId id="262"/>
            <p14:sldId id="319"/>
            <p14:sldId id="320"/>
            <p14:sldId id="321"/>
            <p14:sldId id="345"/>
            <p14:sldId id="346"/>
            <p14:sldId id="347"/>
            <p14:sldId id="348"/>
            <p14:sldId id="349"/>
            <p14:sldId id="350"/>
            <p14:sldId id="351"/>
            <p14:sldId id="352"/>
            <p14:sldId id="353"/>
            <p14:sldId id="354"/>
            <p14:sldId id="355"/>
            <p14:sldId id="356"/>
          </p14:sldIdLst>
        </p14:section>
        <p14:section name="HEUFT eXaminer II XAC" id="{2F59ACAB-9801-47E2-AB47-8F8991F16321}">
          <p14:sldIdLst>
            <p14:sldId id="357"/>
            <p14:sldId id="358"/>
            <p14:sldId id="359"/>
            <p14:sldId id="360"/>
            <p14:sldId id="361"/>
            <p14:sldId id="362"/>
            <p14:sldId id="363"/>
            <p14:sldId id="364"/>
            <p14:sldId id="365"/>
            <p14:sldId id="366"/>
            <p14:sldId id="367"/>
            <p14:sldId id="368"/>
            <p14:sldId id="369"/>
            <p14:sldId id="370"/>
            <p14:sldId id="338"/>
            <p14:sldId id="371"/>
            <p14:sldId id="329"/>
            <p14:sldId id="344"/>
          </p14:sldIdLst>
        </p14:section>
        <p14:section name="HEUFT eXaminer II XB" id="{081DE0FF-5855-4A7F-99BE-80233CF808FE}">
          <p14:sldIdLst>
            <p14:sldId id="303"/>
            <p14:sldId id="305"/>
            <p14:sldId id="306"/>
            <p14:sldId id="307"/>
            <p14:sldId id="372"/>
          </p14:sldIdLst>
        </p14:section>
        <p14:section name="HEUFT eXaminer II XS" id="{FB58FCF1-8CBB-421D-9F9B-16E992B99556}">
          <p14:sldIdLst>
            <p14:sldId id="310"/>
            <p14:sldId id="311"/>
            <p14:sldId id="312"/>
            <p14:sldId id="313"/>
            <p14:sldId id="314"/>
            <p14:sldId id="315"/>
            <p14:sldId id="317"/>
            <p14:sldId id="318"/>
            <p14:sldId id="37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E00"/>
    <a:srgbClr val="D2232A"/>
    <a:srgbClr val="62BB47"/>
    <a:srgbClr val="F583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Helle Formatvorlag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439" autoAdjust="0"/>
    <p:restoredTop sz="94660" autoAdjust="0"/>
  </p:normalViewPr>
  <p:slideViewPr>
    <p:cSldViewPr snapToGrid="0" showGuides="1">
      <p:cViewPr varScale="1">
        <p:scale>
          <a:sx n="109" d="100"/>
          <a:sy n="109" d="100"/>
        </p:scale>
        <p:origin x="108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0E5165-90E6-4075-8EA3-BE41231911E9}" type="datetimeFigureOut">
              <a:rPr lang="de-DE" smtClean="0"/>
              <a:t>29.08.2019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5C55A7-2B01-4C3A-B683-9A15AA7F497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4168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indent="0">
              <a:buNone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815226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  <p:sp>
        <p:nvSpPr>
          <p:cNvPr id="4" name="Rechteck 3"/>
          <p:cNvSpPr/>
          <p:nvPr userDrawn="1"/>
        </p:nvSpPr>
        <p:spPr>
          <a:xfrm>
            <a:off x="0" y="2684733"/>
            <a:ext cx="12192000" cy="14755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6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2684733"/>
            <a:ext cx="5053264" cy="756299"/>
          </a:xfrm>
          <a:prstGeom prst="rect">
            <a:avLst/>
          </a:prstGeom>
          <a:noFill/>
          <a:ln>
            <a:noFill/>
          </a:ln>
        </p:spPr>
        <p:txBody>
          <a:bodyPr lIns="684000" tIns="288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8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Short Description</a:t>
            </a:r>
          </a:p>
        </p:txBody>
      </p:sp>
      <p:sp>
        <p:nvSpPr>
          <p:cNvPr id="12" name="Bildplatzhalter 11"/>
          <p:cNvSpPr>
            <a:spLocks noGrp="1"/>
          </p:cNvSpPr>
          <p:nvPr>
            <p:ph type="pic" sz="quarter" idx="12" hasCustomPrompt="1"/>
          </p:nvPr>
        </p:nvSpPr>
        <p:spPr>
          <a:xfrm>
            <a:off x="4908885" y="199"/>
            <a:ext cx="7283116" cy="68576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 dirty="0" smtClean="0"/>
              <a:t>Device Image</a:t>
            </a:r>
            <a:endParaRPr lang="de-DE" dirty="0"/>
          </a:p>
        </p:txBody>
      </p:sp>
      <p:sp>
        <p:nvSpPr>
          <p:cNvPr id="13" name="Textplatzhalt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464046"/>
            <a:ext cx="5053264" cy="696256"/>
          </a:xfrm>
          <a:prstGeom prst="rect">
            <a:avLst/>
          </a:prstGeom>
          <a:noFill/>
          <a:ln>
            <a:noFill/>
          </a:ln>
        </p:spPr>
        <p:txBody>
          <a:bodyPr lIns="684000" tIns="288000" bIns="216000"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Device Name</a:t>
            </a:r>
          </a:p>
        </p:txBody>
      </p:sp>
    </p:spTree>
    <p:extLst>
      <p:ext uri="{BB962C8B-B14F-4D97-AF65-F5344CB8AC3E}">
        <p14:creationId xmlns:p14="http://schemas.microsoft.com/office/powerpoint/2010/main" val="34155586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lication/Fa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  <p:sp>
        <p:nvSpPr>
          <p:cNvPr id="9" name="Rechteck 8"/>
          <p:cNvSpPr/>
          <p:nvPr userDrawn="1"/>
        </p:nvSpPr>
        <p:spPr>
          <a:xfrm>
            <a:off x="0" y="1734180"/>
            <a:ext cx="12192000" cy="1051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1734180"/>
            <a:ext cx="12192001" cy="1051549"/>
          </a:xfrm>
          <a:prstGeom prst="rect">
            <a:avLst/>
          </a:prstGeom>
          <a:noFill/>
          <a:ln>
            <a:noFill/>
          </a:ln>
        </p:spPr>
        <p:txBody>
          <a:bodyPr lIns="684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</p:spTree>
    <p:extLst>
      <p:ext uri="{BB962C8B-B14F-4D97-AF65-F5344CB8AC3E}">
        <p14:creationId xmlns:p14="http://schemas.microsoft.com/office/powerpoint/2010/main" val="3649432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/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 userDrawn="1"/>
        </p:nvSpPr>
        <p:spPr>
          <a:xfrm>
            <a:off x="0" y="196"/>
            <a:ext cx="3332747" cy="68714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7000">
                  <a:schemeClr val="accent1"/>
                </a:gs>
                <a:gs pos="6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97100"/>
            <a:ext cx="3332747" cy="4862280"/>
          </a:xfrm>
          <a:prstGeom prst="rect">
            <a:avLst/>
          </a:prstGeom>
          <a:noFill/>
          <a:ln>
            <a:noFill/>
          </a:ln>
        </p:spPr>
        <p:txBody>
          <a:bodyPr wrap="square" lIns="180000" rIns="180000" bIns="36000" anchor="ctr" anchorCtr="1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</p:spTree>
    <p:extLst>
      <p:ext uri="{BB962C8B-B14F-4D97-AF65-F5344CB8AC3E}">
        <p14:creationId xmlns:p14="http://schemas.microsoft.com/office/powerpoint/2010/main" val="25604230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anation/Fun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9908169" y="5622878"/>
            <a:ext cx="2283832" cy="1235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 userDrawn="1"/>
        </p:nvSpPr>
        <p:spPr>
          <a:xfrm>
            <a:off x="0" y="6112299"/>
            <a:ext cx="12192000" cy="7593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112299"/>
            <a:ext cx="12192001" cy="745701"/>
          </a:xfrm>
          <a:prstGeom prst="rect">
            <a:avLst/>
          </a:prstGeom>
          <a:noFill/>
          <a:ln>
            <a:noFill/>
          </a:ln>
        </p:spPr>
        <p:txBody>
          <a:bodyPr lIns="90000" bIns="36000"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  <p:sp>
        <p:nvSpPr>
          <p:cNvPr id="6" name="Textfeld 5"/>
          <p:cNvSpPr txBox="1"/>
          <p:nvPr userDrawn="1"/>
        </p:nvSpPr>
        <p:spPr>
          <a:xfrm>
            <a:off x="9908170" y="6548400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bg1">
                    <a:alpha val="30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bg1">
                    <a:alpha val="30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bg1">
                  <a:alpha val="30000"/>
                </a:schemeClr>
              </a:solidFill>
            </a:endParaRPr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42626307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anation/Fun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9908169" y="5622878"/>
            <a:ext cx="2283832" cy="1235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 userDrawn="1"/>
        </p:nvSpPr>
        <p:spPr>
          <a:xfrm>
            <a:off x="0" y="5563737"/>
            <a:ext cx="12192000" cy="13079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5563737"/>
            <a:ext cx="12192001" cy="1294263"/>
          </a:xfrm>
          <a:prstGeom prst="rect">
            <a:avLst/>
          </a:prstGeom>
          <a:noFill/>
          <a:ln>
            <a:noFill/>
          </a:ln>
        </p:spPr>
        <p:txBody>
          <a:bodyPr lIns="90000" bIns="36000"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  <p:sp>
        <p:nvSpPr>
          <p:cNvPr id="6" name="Textfeld 5"/>
          <p:cNvSpPr txBox="1"/>
          <p:nvPr userDrawn="1"/>
        </p:nvSpPr>
        <p:spPr>
          <a:xfrm>
            <a:off x="9908170" y="6548400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bg1">
                    <a:alpha val="30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bg1">
                    <a:alpha val="30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bg1">
                  <a:alpha val="30000"/>
                </a:schemeClr>
              </a:solidFill>
            </a:endParaRPr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11320307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indent="0">
              <a:buNone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481340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  <p:sp>
        <p:nvSpPr>
          <p:cNvPr id="4" name="Rechteck 3"/>
          <p:cNvSpPr/>
          <p:nvPr userDrawn="1"/>
        </p:nvSpPr>
        <p:spPr>
          <a:xfrm>
            <a:off x="0" y="2684733"/>
            <a:ext cx="12192000" cy="14755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8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2" y="2684734"/>
            <a:ext cx="12192001" cy="756298"/>
          </a:xfrm>
          <a:prstGeom prst="rect">
            <a:avLst/>
          </a:prstGeom>
          <a:noFill/>
          <a:ln>
            <a:noFill/>
          </a:ln>
        </p:spPr>
        <p:txBody>
          <a:bodyPr lIns="684000" tIns="288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8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err="1" smtClean="0"/>
              <a:t>Presenter</a:t>
            </a:r>
            <a:endParaRPr lang="de-DE" dirty="0" smtClean="0"/>
          </a:p>
        </p:txBody>
      </p:sp>
      <p:sp>
        <p:nvSpPr>
          <p:cNvPr id="9" name="Textplatzhalt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482518"/>
            <a:ext cx="12192000" cy="677784"/>
          </a:xfrm>
          <a:prstGeom prst="rect">
            <a:avLst/>
          </a:prstGeom>
          <a:noFill/>
          <a:ln>
            <a:noFill/>
          </a:ln>
        </p:spPr>
        <p:txBody>
          <a:bodyPr lIns="684000" tIns="288000" bIns="216000"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41517991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  <p:sp>
        <p:nvSpPr>
          <p:cNvPr id="4" name="Rechteck 3"/>
          <p:cNvSpPr/>
          <p:nvPr userDrawn="1"/>
        </p:nvSpPr>
        <p:spPr>
          <a:xfrm>
            <a:off x="0" y="2684733"/>
            <a:ext cx="12192000" cy="14755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6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2684733"/>
            <a:ext cx="5053264" cy="756299"/>
          </a:xfrm>
          <a:prstGeom prst="rect">
            <a:avLst/>
          </a:prstGeom>
          <a:noFill/>
          <a:ln>
            <a:noFill/>
          </a:ln>
        </p:spPr>
        <p:txBody>
          <a:bodyPr lIns="684000" tIns="288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8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Short Description</a:t>
            </a:r>
          </a:p>
        </p:txBody>
      </p:sp>
      <p:sp>
        <p:nvSpPr>
          <p:cNvPr id="12" name="Bildplatzhalter 11"/>
          <p:cNvSpPr>
            <a:spLocks noGrp="1"/>
          </p:cNvSpPr>
          <p:nvPr>
            <p:ph type="pic" sz="quarter" idx="12" hasCustomPrompt="1"/>
          </p:nvPr>
        </p:nvSpPr>
        <p:spPr>
          <a:xfrm>
            <a:off x="4908885" y="199"/>
            <a:ext cx="7283116" cy="68576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 dirty="0" smtClean="0"/>
              <a:t>Device Image</a:t>
            </a:r>
            <a:endParaRPr lang="de-DE" dirty="0"/>
          </a:p>
        </p:txBody>
      </p:sp>
      <p:sp>
        <p:nvSpPr>
          <p:cNvPr id="13" name="Textplatzhalt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464046"/>
            <a:ext cx="5053264" cy="696256"/>
          </a:xfrm>
          <a:prstGeom prst="rect">
            <a:avLst/>
          </a:prstGeom>
          <a:noFill/>
          <a:ln>
            <a:noFill/>
          </a:ln>
        </p:spPr>
        <p:txBody>
          <a:bodyPr lIns="684000" tIns="288000" bIns="216000"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Device Name</a:t>
            </a:r>
          </a:p>
        </p:txBody>
      </p:sp>
    </p:spTree>
    <p:extLst>
      <p:ext uri="{BB962C8B-B14F-4D97-AF65-F5344CB8AC3E}">
        <p14:creationId xmlns:p14="http://schemas.microsoft.com/office/powerpoint/2010/main" val="3234844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lication/Fa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  <p:sp>
        <p:nvSpPr>
          <p:cNvPr id="9" name="Rechteck 8"/>
          <p:cNvSpPr/>
          <p:nvPr userDrawn="1"/>
        </p:nvSpPr>
        <p:spPr>
          <a:xfrm>
            <a:off x="0" y="1734180"/>
            <a:ext cx="12192000" cy="1051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1734180"/>
            <a:ext cx="12192001" cy="1051549"/>
          </a:xfrm>
          <a:prstGeom prst="rect">
            <a:avLst/>
          </a:prstGeom>
          <a:noFill/>
          <a:ln>
            <a:noFill/>
          </a:ln>
        </p:spPr>
        <p:txBody>
          <a:bodyPr lIns="684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</p:spTree>
    <p:extLst>
      <p:ext uri="{BB962C8B-B14F-4D97-AF65-F5344CB8AC3E}">
        <p14:creationId xmlns:p14="http://schemas.microsoft.com/office/powerpoint/2010/main" val="4696367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/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 userDrawn="1"/>
        </p:nvSpPr>
        <p:spPr>
          <a:xfrm>
            <a:off x="0" y="196"/>
            <a:ext cx="3332747" cy="68714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7000">
                  <a:schemeClr val="accent1"/>
                </a:gs>
                <a:gs pos="6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97100"/>
            <a:ext cx="3332747" cy="4862280"/>
          </a:xfrm>
          <a:prstGeom prst="rect">
            <a:avLst/>
          </a:prstGeom>
          <a:noFill/>
          <a:ln>
            <a:noFill/>
          </a:ln>
        </p:spPr>
        <p:txBody>
          <a:bodyPr wrap="square" lIns="180000" rIns="180000" bIns="36000" anchor="ctr" anchorCtr="1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</p:spTree>
    <p:extLst>
      <p:ext uri="{BB962C8B-B14F-4D97-AF65-F5344CB8AC3E}">
        <p14:creationId xmlns:p14="http://schemas.microsoft.com/office/powerpoint/2010/main" val="29628026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  <p:sp>
        <p:nvSpPr>
          <p:cNvPr id="4" name="Rechteck 3"/>
          <p:cNvSpPr/>
          <p:nvPr userDrawn="1"/>
        </p:nvSpPr>
        <p:spPr>
          <a:xfrm>
            <a:off x="0" y="2684733"/>
            <a:ext cx="12192000" cy="14755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8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2" y="2684734"/>
            <a:ext cx="12192001" cy="756298"/>
          </a:xfrm>
          <a:prstGeom prst="rect">
            <a:avLst/>
          </a:prstGeom>
          <a:noFill/>
          <a:ln>
            <a:noFill/>
          </a:ln>
        </p:spPr>
        <p:txBody>
          <a:bodyPr lIns="684000" tIns="288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8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err="1" smtClean="0"/>
              <a:t>Presenter</a:t>
            </a:r>
            <a:endParaRPr lang="de-DE" dirty="0" smtClean="0"/>
          </a:p>
        </p:txBody>
      </p:sp>
      <p:sp>
        <p:nvSpPr>
          <p:cNvPr id="9" name="Textplatzhalt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482518"/>
            <a:ext cx="12192000" cy="677784"/>
          </a:xfrm>
          <a:prstGeom prst="rect">
            <a:avLst/>
          </a:prstGeom>
          <a:noFill/>
          <a:ln>
            <a:noFill/>
          </a:ln>
        </p:spPr>
        <p:txBody>
          <a:bodyPr lIns="684000" tIns="288000" bIns="216000"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1812285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anation/Fun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9908169" y="5622878"/>
            <a:ext cx="2283832" cy="1235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 userDrawn="1"/>
        </p:nvSpPr>
        <p:spPr>
          <a:xfrm>
            <a:off x="0" y="6112299"/>
            <a:ext cx="12192000" cy="7593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112299"/>
            <a:ext cx="12192001" cy="745701"/>
          </a:xfrm>
          <a:prstGeom prst="rect">
            <a:avLst/>
          </a:prstGeom>
          <a:noFill/>
          <a:ln>
            <a:noFill/>
          </a:ln>
        </p:spPr>
        <p:txBody>
          <a:bodyPr lIns="90000" bIns="36000"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  <p:sp>
        <p:nvSpPr>
          <p:cNvPr id="6" name="Textfeld 5"/>
          <p:cNvSpPr txBox="1"/>
          <p:nvPr userDrawn="1"/>
        </p:nvSpPr>
        <p:spPr>
          <a:xfrm>
            <a:off x="9908170" y="6548400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bg1">
                    <a:alpha val="30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bg1">
                    <a:alpha val="30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bg1">
                  <a:alpha val="30000"/>
                </a:schemeClr>
              </a:solidFill>
            </a:endParaRPr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2128644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anation/Fun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9908169" y="5622878"/>
            <a:ext cx="2283832" cy="1235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 userDrawn="1"/>
        </p:nvSpPr>
        <p:spPr>
          <a:xfrm>
            <a:off x="0" y="5563737"/>
            <a:ext cx="12192000" cy="13079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5563737"/>
            <a:ext cx="12192001" cy="1294263"/>
          </a:xfrm>
          <a:prstGeom prst="rect">
            <a:avLst/>
          </a:prstGeom>
          <a:noFill/>
          <a:ln>
            <a:noFill/>
          </a:ln>
        </p:spPr>
        <p:txBody>
          <a:bodyPr lIns="90000" bIns="36000"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  <p:sp>
        <p:nvSpPr>
          <p:cNvPr id="6" name="Textfeld 5"/>
          <p:cNvSpPr txBox="1"/>
          <p:nvPr userDrawn="1"/>
        </p:nvSpPr>
        <p:spPr>
          <a:xfrm>
            <a:off x="9908170" y="6548400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bg1">
                    <a:alpha val="30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bg1">
                    <a:alpha val="30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bg1">
                  <a:alpha val="30000"/>
                </a:schemeClr>
              </a:solidFill>
            </a:endParaRPr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39338661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indent="0">
              <a:buNone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701070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  <p:sp>
        <p:nvSpPr>
          <p:cNvPr id="4" name="Rechteck 3"/>
          <p:cNvSpPr/>
          <p:nvPr userDrawn="1"/>
        </p:nvSpPr>
        <p:spPr>
          <a:xfrm>
            <a:off x="0" y="2684733"/>
            <a:ext cx="12192000" cy="14755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8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2" y="2684734"/>
            <a:ext cx="12192001" cy="756298"/>
          </a:xfrm>
          <a:prstGeom prst="rect">
            <a:avLst/>
          </a:prstGeom>
          <a:noFill/>
          <a:ln>
            <a:noFill/>
          </a:ln>
        </p:spPr>
        <p:txBody>
          <a:bodyPr lIns="684000" tIns="288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8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err="1" smtClean="0"/>
              <a:t>Presenter</a:t>
            </a:r>
            <a:endParaRPr lang="de-DE" dirty="0" smtClean="0"/>
          </a:p>
        </p:txBody>
      </p:sp>
      <p:sp>
        <p:nvSpPr>
          <p:cNvPr id="9" name="Textplatzhalt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482518"/>
            <a:ext cx="12192000" cy="677784"/>
          </a:xfrm>
          <a:prstGeom prst="rect">
            <a:avLst/>
          </a:prstGeom>
          <a:noFill/>
          <a:ln>
            <a:noFill/>
          </a:ln>
        </p:spPr>
        <p:txBody>
          <a:bodyPr lIns="684000" tIns="288000" bIns="216000"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0860186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  <p:sp>
        <p:nvSpPr>
          <p:cNvPr id="4" name="Rechteck 3"/>
          <p:cNvSpPr/>
          <p:nvPr userDrawn="1"/>
        </p:nvSpPr>
        <p:spPr>
          <a:xfrm>
            <a:off x="0" y="2684733"/>
            <a:ext cx="12192000" cy="14755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6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2684733"/>
            <a:ext cx="5053264" cy="756299"/>
          </a:xfrm>
          <a:prstGeom prst="rect">
            <a:avLst/>
          </a:prstGeom>
          <a:noFill/>
          <a:ln>
            <a:noFill/>
          </a:ln>
        </p:spPr>
        <p:txBody>
          <a:bodyPr lIns="684000" tIns="288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8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Short Description</a:t>
            </a:r>
          </a:p>
        </p:txBody>
      </p:sp>
      <p:sp>
        <p:nvSpPr>
          <p:cNvPr id="12" name="Bildplatzhalter 11"/>
          <p:cNvSpPr>
            <a:spLocks noGrp="1"/>
          </p:cNvSpPr>
          <p:nvPr>
            <p:ph type="pic" sz="quarter" idx="12" hasCustomPrompt="1"/>
          </p:nvPr>
        </p:nvSpPr>
        <p:spPr>
          <a:xfrm>
            <a:off x="4908885" y="199"/>
            <a:ext cx="7283116" cy="68576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 dirty="0" smtClean="0"/>
              <a:t>Device Image</a:t>
            </a:r>
            <a:endParaRPr lang="de-DE" dirty="0"/>
          </a:p>
        </p:txBody>
      </p:sp>
      <p:sp>
        <p:nvSpPr>
          <p:cNvPr id="13" name="Textplatzhalt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464046"/>
            <a:ext cx="5053264" cy="696256"/>
          </a:xfrm>
          <a:prstGeom prst="rect">
            <a:avLst/>
          </a:prstGeom>
          <a:noFill/>
          <a:ln>
            <a:noFill/>
          </a:ln>
        </p:spPr>
        <p:txBody>
          <a:bodyPr lIns="684000" tIns="288000" bIns="216000"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Device Name</a:t>
            </a:r>
          </a:p>
        </p:txBody>
      </p:sp>
    </p:spTree>
    <p:extLst>
      <p:ext uri="{BB962C8B-B14F-4D97-AF65-F5344CB8AC3E}">
        <p14:creationId xmlns:p14="http://schemas.microsoft.com/office/powerpoint/2010/main" val="1629425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lication/Fa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  <p:sp>
        <p:nvSpPr>
          <p:cNvPr id="9" name="Rechteck 8"/>
          <p:cNvSpPr/>
          <p:nvPr userDrawn="1"/>
        </p:nvSpPr>
        <p:spPr>
          <a:xfrm>
            <a:off x="0" y="1734180"/>
            <a:ext cx="12192000" cy="1051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1734180"/>
            <a:ext cx="12192001" cy="1051549"/>
          </a:xfrm>
          <a:prstGeom prst="rect">
            <a:avLst/>
          </a:prstGeom>
          <a:noFill/>
          <a:ln>
            <a:noFill/>
          </a:ln>
        </p:spPr>
        <p:txBody>
          <a:bodyPr lIns="684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</p:spTree>
    <p:extLst>
      <p:ext uri="{BB962C8B-B14F-4D97-AF65-F5344CB8AC3E}">
        <p14:creationId xmlns:p14="http://schemas.microsoft.com/office/powerpoint/2010/main" val="33424291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/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 userDrawn="1"/>
        </p:nvSpPr>
        <p:spPr>
          <a:xfrm>
            <a:off x="0" y="196"/>
            <a:ext cx="3332747" cy="68714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7000">
                  <a:schemeClr val="accent1"/>
                </a:gs>
                <a:gs pos="6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97100"/>
            <a:ext cx="3332747" cy="4862280"/>
          </a:xfrm>
          <a:prstGeom prst="rect">
            <a:avLst/>
          </a:prstGeom>
          <a:noFill/>
          <a:ln>
            <a:noFill/>
          </a:ln>
        </p:spPr>
        <p:txBody>
          <a:bodyPr wrap="square" lIns="180000" rIns="180000" bIns="36000" anchor="ctr" anchorCtr="1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</p:spTree>
    <p:extLst>
      <p:ext uri="{BB962C8B-B14F-4D97-AF65-F5344CB8AC3E}">
        <p14:creationId xmlns:p14="http://schemas.microsoft.com/office/powerpoint/2010/main" val="38024320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anation/Fun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9908169" y="5622878"/>
            <a:ext cx="2283832" cy="1235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 userDrawn="1"/>
        </p:nvSpPr>
        <p:spPr>
          <a:xfrm>
            <a:off x="0" y="6112299"/>
            <a:ext cx="12192000" cy="7593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112299"/>
            <a:ext cx="12192001" cy="745701"/>
          </a:xfrm>
          <a:prstGeom prst="rect">
            <a:avLst/>
          </a:prstGeom>
          <a:noFill/>
          <a:ln>
            <a:noFill/>
          </a:ln>
        </p:spPr>
        <p:txBody>
          <a:bodyPr lIns="90000" bIns="36000"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  <p:sp>
        <p:nvSpPr>
          <p:cNvPr id="6" name="Textfeld 5"/>
          <p:cNvSpPr txBox="1"/>
          <p:nvPr userDrawn="1"/>
        </p:nvSpPr>
        <p:spPr>
          <a:xfrm>
            <a:off x="9908170" y="6548400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bg1">
                    <a:alpha val="30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bg1">
                    <a:alpha val="30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bg1">
                  <a:alpha val="30000"/>
                </a:schemeClr>
              </a:solidFill>
            </a:endParaRPr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8620665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anation/Fun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9908169" y="5622878"/>
            <a:ext cx="2283832" cy="1235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 userDrawn="1"/>
        </p:nvSpPr>
        <p:spPr>
          <a:xfrm>
            <a:off x="0" y="5563737"/>
            <a:ext cx="12192000" cy="13079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5563737"/>
            <a:ext cx="12192001" cy="1294263"/>
          </a:xfrm>
          <a:prstGeom prst="rect">
            <a:avLst/>
          </a:prstGeom>
          <a:noFill/>
          <a:ln>
            <a:noFill/>
          </a:ln>
        </p:spPr>
        <p:txBody>
          <a:bodyPr lIns="90000" bIns="36000"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  <p:sp>
        <p:nvSpPr>
          <p:cNvPr id="6" name="Textfeld 5"/>
          <p:cNvSpPr txBox="1"/>
          <p:nvPr userDrawn="1"/>
        </p:nvSpPr>
        <p:spPr>
          <a:xfrm>
            <a:off x="9908170" y="6548400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bg1">
                    <a:alpha val="30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bg1">
                    <a:alpha val="30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bg1">
                  <a:alpha val="30000"/>
                </a:schemeClr>
              </a:solidFill>
            </a:endParaRPr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222504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  <p:sp>
        <p:nvSpPr>
          <p:cNvPr id="4" name="Rechteck 3"/>
          <p:cNvSpPr/>
          <p:nvPr userDrawn="1"/>
        </p:nvSpPr>
        <p:spPr>
          <a:xfrm>
            <a:off x="0" y="2684733"/>
            <a:ext cx="12192000" cy="14755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6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2684733"/>
            <a:ext cx="5053264" cy="756299"/>
          </a:xfrm>
          <a:prstGeom prst="rect">
            <a:avLst/>
          </a:prstGeom>
          <a:noFill/>
          <a:ln>
            <a:noFill/>
          </a:ln>
        </p:spPr>
        <p:txBody>
          <a:bodyPr lIns="684000" tIns="288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8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Short Description</a:t>
            </a:r>
          </a:p>
        </p:txBody>
      </p:sp>
      <p:sp>
        <p:nvSpPr>
          <p:cNvPr id="12" name="Bildplatzhalter 11"/>
          <p:cNvSpPr>
            <a:spLocks noGrp="1"/>
          </p:cNvSpPr>
          <p:nvPr>
            <p:ph type="pic" sz="quarter" idx="12" hasCustomPrompt="1"/>
          </p:nvPr>
        </p:nvSpPr>
        <p:spPr>
          <a:xfrm>
            <a:off x="4908885" y="199"/>
            <a:ext cx="7283116" cy="68576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 dirty="0" smtClean="0"/>
              <a:t>Device Image</a:t>
            </a:r>
            <a:endParaRPr lang="de-DE" dirty="0"/>
          </a:p>
        </p:txBody>
      </p:sp>
      <p:sp>
        <p:nvSpPr>
          <p:cNvPr id="13" name="Textplatzhalt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464046"/>
            <a:ext cx="5053264" cy="696256"/>
          </a:xfrm>
          <a:prstGeom prst="rect">
            <a:avLst/>
          </a:prstGeom>
          <a:noFill/>
          <a:ln>
            <a:noFill/>
          </a:ln>
        </p:spPr>
        <p:txBody>
          <a:bodyPr lIns="684000" tIns="288000" bIns="216000"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Device Name</a:t>
            </a:r>
          </a:p>
        </p:txBody>
      </p:sp>
    </p:spTree>
    <p:extLst>
      <p:ext uri="{BB962C8B-B14F-4D97-AF65-F5344CB8AC3E}">
        <p14:creationId xmlns:p14="http://schemas.microsoft.com/office/powerpoint/2010/main" val="31312718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lication/Fa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  <p:sp>
        <p:nvSpPr>
          <p:cNvPr id="9" name="Rechteck 8"/>
          <p:cNvSpPr/>
          <p:nvPr userDrawn="1"/>
        </p:nvSpPr>
        <p:spPr>
          <a:xfrm>
            <a:off x="0" y="1734180"/>
            <a:ext cx="12192000" cy="1051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1734180"/>
            <a:ext cx="12192001" cy="1051549"/>
          </a:xfrm>
          <a:prstGeom prst="rect">
            <a:avLst/>
          </a:prstGeom>
          <a:noFill/>
          <a:ln>
            <a:noFill/>
          </a:ln>
        </p:spPr>
        <p:txBody>
          <a:bodyPr lIns="684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</p:spTree>
    <p:extLst>
      <p:ext uri="{BB962C8B-B14F-4D97-AF65-F5344CB8AC3E}">
        <p14:creationId xmlns:p14="http://schemas.microsoft.com/office/powerpoint/2010/main" val="39193734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/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 userDrawn="1"/>
        </p:nvSpPr>
        <p:spPr>
          <a:xfrm>
            <a:off x="0" y="196"/>
            <a:ext cx="3332747" cy="68714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7000">
                  <a:schemeClr val="accent1"/>
                </a:gs>
                <a:gs pos="6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97100"/>
            <a:ext cx="3332747" cy="4862280"/>
          </a:xfrm>
          <a:prstGeom prst="rect">
            <a:avLst/>
          </a:prstGeom>
          <a:noFill/>
          <a:ln>
            <a:noFill/>
          </a:ln>
        </p:spPr>
        <p:txBody>
          <a:bodyPr wrap="square" lIns="180000" rIns="180000" bIns="36000" anchor="ctr" anchorCtr="1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</p:spTree>
    <p:extLst>
      <p:ext uri="{BB962C8B-B14F-4D97-AF65-F5344CB8AC3E}">
        <p14:creationId xmlns:p14="http://schemas.microsoft.com/office/powerpoint/2010/main" val="6219121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anation/Fun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9908169" y="5622878"/>
            <a:ext cx="2283832" cy="1235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 userDrawn="1"/>
        </p:nvSpPr>
        <p:spPr>
          <a:xfrm>
            <a:off x="0" y="6112299"/>
            <a:ext cx="12192000" cy="7593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112299"/>
            <a:ext cx="12192001" cy="745701"/>
          </a:xfrm>
          <a:prstGeom prst="rect">
            <a:avLst/>
          </a:prstGeom>
          <a:noFill/>
          <a:ln>
            <a:noFill/>
          </a:ln>
        </p:spPr>
        <p:txBody>
          <a:bodyPr lIns="90000" bIns="36000"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  <p:sp>
        <p:nvSpPr>
          <p:cNvPr id="6" name="Textfeld 5"/>
          <p:cNvSpPr txBox="1"/>
          <p:nvPr userDrawn="1"/>
        </p:nvSpPr>
        <p:spPr>
          <a:xfrm>
            <a:off x="9908170" y="6548400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bg1">
                    <a:alpha val="30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bg1">
                    <a:alpha val="30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bg1">
                  <a:alpha val="30000"/>
                </a:schemeClr>
              </a:solidFill>
            </a:endParaRPr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1236162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anation/Fun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9908169" y="5622878"/>
            <a:ext cx="2283832" cy="1235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 userDrawn="1"/>
        </p:nvSpPr>
        <p:spPr>
          <a:xfrm>
            <a:off x="0" y="5563737"/>
            <a:ext cx="12192000" cy="13079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5563737"/>
            <a:ext cx="12192001" cy="1294263"/>
          </a:xfrm>
          <a:prstGeom prst="rect">
            <a:avLst/>
          </a:prstGeom>
          <a:noFill/>
          <a:ln>
            <a:noFill/>
          </a:ln>
        </p:spPr>
        <p:txBody>
          <a:bodyPr lIns="90000" bIns="36000"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  <p:sp>
        <p:nvSpPr>
          <p:cNvPr id="6" name="Textfeld 5"/>
          <p:cNvSpPr txBox="1"/>
          <p:nvPr userDrawn="1"/>
        </p:nvSpPr>
        <p:spPr>
          <a:xfrm>
            <a:off x="9908170" y="6548400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bg1">
                    <a:alpha val="30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bg1">
                    <a:alpha val="30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bg1">
                  <a:alpha val="30000"/>
                </a:schemeClr>
              </a:solidFill>
            </a:endParaRPr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2062605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indent="0">
              <a:buNone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461265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lvl="0"/>
            <a:r>
              <a:rPr lang="de-DE" dirty="0" smtClean="0"/>
              <a:t>TOPIC</a:t>
            </a:r>
            <a:endParaRPr lang="de-DE" dirty="0"/>
          </a:p>
        </p:txBody>
      </p:sp>
      <p:sp>
        <p:nvSpPr>
          <p:cNvPr id="4" name="Rechteck 3"/>
          <p:cNvSpPr/>
          <p:nvPr userDrawn="1"/>
        </p:nvSpPr>
        <p:spPr>
          <a:xfrm>
            <a:off x="0" y="2684733"/>
            <a:ext cx="12192000" cy="14755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8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-2" y="2684734"/>
            <a:ext cx="12192001" cy="756298"/>
          </a:xfrm>
          <a:prstGeom prst="rect">
            <a:avLst/>
          </a:prstGeom>
          <a:noFill/>
          <a:ln>
            <a:noFill/>
          </a:ln>
        </p:spPr>
        <p:txBody>
          <a:bodyPr lIns="684000" tIns="288000" bIns="36000" anchor="ctr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8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err="1" smtClean="0"/>
              <a:t>Presenter</a:t>
            </a:r>
            <a:endParaRPr lang="de-DE" dirty="0" smtClean="0"/>
          </a:p>
        </p:txBody>
      </p:sp>
      <p:sp>
        <p:nvSpPr>
          <p:cNvPr id="9" name="Textplatzhalt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482518"/>
            <a:ext cx="12192000" cy="677784"/>
          </a:xfrm>
          <a:prstGeom prst="rect">
            <a:avLst/>
          </a:prstGeom>
          <a:noFill/>
          <a:ln>
            <a:noFill/>
          </a:ln>
        </p:spPr>
        <p:txBody>
          <a:bodyPr lIns="684000" tIns="288000" bIns="216000" anchor="b" anchorCtr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600" b="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4017663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25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9427" y="438869"/>
            <a:ext cx="2403977" cy="616182"/>
          </a:xfrm>
          <a:prstGeom prst="rect">
            <a:avLst/>
          </a:prstGeom>
        </p:spPr>
      </p:pic>
      <p:sp>
        <p:nvSpPr>
          <p:cNvPr id="11" name="Textfeld 10"/>
          <p:cNvSpPr txBox="1"/>
          <p:nvPr userDrawn="1"/>
        </p:nvSpPr>
        <p:spPr>
          <a:xfrm>
            <a:off x="9908170" y="6541576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tx1">
                    <a:alpha val="25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tx1">
                    <a:alpha val="25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tx1">
                  <a:alpha val="25000"/>
                </a:schemeClr>
              </a:solidFill>
            </a:endParaRPr>
          </a:p>
        </p:txBody>
      </p:sp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755" y="5636525"/>
            <a:ext cx="5808245" cy="1011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428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819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9427" y="438869"/>
            <a:ext cx="2403977" cy="616182"/>
          </a:xfrm>
          <a:prstGeom prst="rect">
            <a:avLst/>
          </a:prstGeom>
        </p:spPr>
      </p:pic>
      <p:sp>
        <p:nvSpPr>
          <p:cNvPr id="11" name="Textfeld 10"/>
          <p:cNvSpPr txBox="1"/>
          <p:nvPr userDrawn="1"/>
        </p:nvSpPr>
        <p:spPr>
          <a:xfrm>
            <a:off x="9908170" y="6541576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tx1">
                    <a:alpha val="25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tx1">
                    <a:alpha val="25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tx1">
                  <a:alpha val="25000"/>
                </a:schemeClr>
              </a:solidFill>
            </a:endParaRPr>
          </a:p>
        </p:txBody>
      </p:sp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755" y="5636525"/>
            <a:ext cx="5808245" cy="1011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139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20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9427" y="438869"/>
            <a:ext cx="2403977" cy="616182"/>
          </a:xfrm>
          <a:prstGeom prst="rect">
            <a:avLst/>
          </a:prstGeom>
        </p:spPr>
      </p:pic>
      <p:sp>
        <p:nvSpPr>
          <p:cNvPr id="11" name="Textfeld 10"/>
          <p:cNvSpPr txBox="1"/>
          <p:nvPr userDrawn="1"/>
        </p:nvSpPr>
        <p:spPr>
          <a:xfrm>
            <a:off x="9908170" y="6541576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tx1">
                    <a:alpha val="25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tx1">
                    <a:alpha val="25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tx1">
                  <a:alpha val="25000"/>
                </a:schemeClr>
              </a:solidFill>
            </a:endParaRPr>
          </a:p>
        </p:txBody>
      </p:sp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755" y="5636525"/>
            <a:ext cx="5808245" cy="1011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351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21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9427" y="438869"/>
            <a:ext cx="2403977" cy="616182"/>
          </a:xfrm>
          <a:prstGeom prst="rect">
            <a:avLst/>
          </a:prstGeom>
        </p:spPr>
      </p:pic>
      <p:sp>
        <p:nvSpPr>
          <p:cNvPr id="11" name="Textfeld 10"/>
          <p:cNvSpPr txBox="1"/>
          <p:nvPr userDrawn="1"/>
        </p:nvSpPr>
        <p:spPr>
          <a:xfrm>
            <a:off x="9908170" y="6541576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tx1">
                    <a:alpha val="25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tx1">
                    <a:alpha val="25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tx1">
                  <a:alpha val="25000"/>
                </a:schemeClr>
              </a:solidFill>
            </a:endParaRPr>
          </a:p>
        </p:txBody>
      </p:sp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755" y="5636525"/>
            <a:ext cx="5808245" cy="1011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899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22" r:id="rId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5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10" Type="http://schemas.openxmlformats.org/officeDocument/2006/relationships/image" Target="../media/image78.png"/><Relationship Id="rId4" Type="http://schemas.openxmlformats.org/officeDocument/2006/relationships/image" Target="../media/image72.png"/><Relationship Id="rId9" Type="http://schemas.openxmlformats.org/officeDocument/2006/relationships/image" Target="../media/image7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86.png"/><Relationship Id="rId7" Type="http://schemas.openxmlformats.org/officeDocument/2006/relationships/image" Target="../media/image90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10" Type="http://schemas.openxmlformats.org/officeDocument/2006/relationships/image" Target="../media/image93.png"/><Relationship Id="rId4" Type="http://schemas.openxmlformats.org/officeDocument/2006/relationships/image" Target="../media/image87.png"/><Relationship Id="rId9" Type="http://schemas.openxmlformats.org/officeDocument/2006/relationships/image" Target="../media/image9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95.PNG"/><Relationship Id="rId4" Type="http://schemas.openxmlformats.org/officeDocument/2006/relationships/image" Target="../media/image9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3" Type="http://schemas.microsoft.com/office/2007/relationships/media" Target="../media/media5.wmv"/><Relationship Id="rId7" Type="http://schemas.openxmlformats.org/officeDocument/2006/relationships/slideLayout" Target="../slideLayouts/slideLayout21.xml"/><Relationship Id="rId2" Type="http://schemas.openxmlformats.org/officeDocument/2006/relationships/video" Target="../media/media4.wmv"/><Relationship Id="rId1" Type="http://schemas.microsoft.com/office/2007/relationships/media" Target="../media/media4.wmv"/><Relationship Id="rId6" Type="http://schemas.openxmlformats.org/officeDocument/2006/relationships/video" Target="../media/media6.wmv"/><Relationship Id="rId5" Type="http://schemas.microsoft.com/office/2007/relationships/media" Target="../media/media6.wmv"/><Relationship Id="rId10" Type="http://schemas.openxmlformats.org/officeDocument/2006/relationships/image" Target="../media/image98.png"/><Relationship Id="rId4" Type="http://schemas.openxmlformats.org/officeDocument/2006/relationships/video" Target="../media/media5.wmv"/><Relationship Id="rId9" Type="http://schemas.openxmlformats.org/officeDocument/2006/relationships/image" Target="../media/image9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13" Type="http://schemas.openxmlformats.org/officeDocument/2006/relationships/image" Target="../media/image101.png"/><Relationship Id="rId3" Type="http://schemas.microsoft.com/office/2007/relationships/media" Target="../media/media8.wmv"/><Relationship Id="rId7" Type="http://schemas.openxmlformats.org/officeDocument/2006/relationships/slideLayout" Target="../slideLayouts/slideLayout21.xml"/><Relationship Id="rId12" Type="http://schemas.openxmlformats.org/officeDocument/2006/relationships/image" Target="../media/image100.png"/><Relationship Id="rId2" Type="http://schemas.openxmlformats.org/officeDocument/2006/relationships/video" Target="../media/media7.wmv"/><Relationship Id="rId1" Type="http://schemas.microsoft.com/office/2007/relationships/media" Target="../media/media7.wmv"/><Relationship Id="rId6" Type="http://schemas.openxmlformats.org/officeDocument/2006/relationships/video" Target="../media/media9.wmv"/><Relationship Id="rId11" Type="http://schemas.openxmlformats.org/officeDocument/2006/relationships/image" Target="../media/image37.png"/><Relationship Id="rId5" Type="http://schemas.microsoft.com/office/2007/relationships/media" Target="../media/media9.wmv"/><Relationship Id="rId10" Type="http://schemas.openxmlformats.org/officeDocument/2006/relationships/image" Target="../media/image36.png"/><Relationship Id="rId4" Type="http://schemas.openxmlformats.org/officeDocument/2006/relationships/video" Target="../media/media8.wmv"/><Relationship Id="rId9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88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3" Type="http://schemas.microsoft.com/office/2007/relationships/media" Target="../media/media11.wmv"/><Relationship Id="rId7" Type="http://schemas.openxmlformats.org/officeDocument/2006/relationships/slideLayout" Target="../slideLayouts/slideLayout21.xml"/><Relationship Id="rId2" Type="http://schemas.openxmlformats.org/officeDocument/2006/relationships/video" Target="../media/media10.wmv"/><Relationship Id="rId1" Type="http://schemas.microsoft.com/office/2007/relationships/media" Target="../media/media10.wmv"/><Relationship Id="rId6" Type="http://schemas.openxmlformats.org/officeDocument/2006/relationships/video" Target="../media/media12.wmv"/><Relationship Id="rId5" Type="http://schemas.microsoft.com/office/2007/relationships/media" Target="../media/media12.wmv"/><Relationship Id="rId10" Type="http://schemas.openxmlformats.org/officeDocument/2006/relationships/image" Target="../media/image106.png"/><Relationship Id="rId4" Type="http://schemas.openxmlformats.org/officeDocument/2006/relationships/video" Target="../media/media11.wmv"/><Relationship Id="rId9" Type="http://schemas.openxmlformats.org/officeDocument/2006/relationships/image" Target="../media/image10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8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media" Target="../media/media14.wmv"/><Relationship Id="rId7" Type="http://schemas.openxmlformats.org/officeDocument/2006/relationships/image" Target="../media/image109.png"/><Relationship Id="rId2" Type="http://schemas.openxmlformats.org/officeDocument/2006/relationships/video" Target="../media/media13.wmv"/><Relationship Id="rId1" Type="http://schemas.microsoft.com/office/2007/relationships/media" Target="../media/media13.wmv"/><Relationship Id="rId6" Type="http://schemas.openxmlformats.org/officeDocument/2006/relationships/image" Target="../media/image108.png"/><Relationship Id="rId5" Type="http://schemas.openxmlformats.org/officeDocument/2006/relationships/slideLayout" Target="../slideLayouts/slideLayout21.xml"/><Relationship Id="rId4" Type="http://schemas.openxmlformats.org/officeDocument/2006/relationships/video" Target="../media/media14.wmv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microsoft.com/office/2007/relationships/media" Target="../media/media16.wmv"/><Relationship Id="rId7" Type="http://schemas.openxmlformats.org/officeDocument/2006/relationships/image" Target="../media/image111.png"/><Relationship Id="rId2" Type="http://schemas.openxmlformats.org/officeDocument/2006/relationships/video" Target="../media/media15.wmv"/><Relationship Id="rId1" Type="http://schemas.microsoft.com/office/2007/relationships/media" Target="../media/media15.wmv"/><Relationship Id="rId6" Type="http://schemas.openxmlformats.org/officeDocument/2006/relationships/image" Target="../media/image110.png"/><Relationship Id="rId5" Type="http://schemas.openxmlformats.org/officeDocument/2006/relationships/slideLayout" Target="../slideLayouts/slideLayout21.xml"/><Relationship Id="rId10" Type="http://schemas.openxmlformats.org/officeDocument/2006/relationships/image" Target="../media/image37.png"/><Relationship Id="rId4" Type="http://schemas.openxmlformats.org/officeDocument/2006/relationships/video" Target="../media/media16.wmv"/><Relationship Id="rId9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video" Target="../media/media17.wmv"/><Relationship Id="rId1" Type="http://schemas.microsoft.com/office/2007/relationships/media" Target="../media/media17.wmv"/><Relationship Id="rId5" Type="http://schemas.openxmlformats.org/officeDocument/2006/relationships/image" Target="../media/image113.png"/><Relationship Id="rId4" Type="http://schemas.openxmlformats.org/officeDocument/2006/relationships/image" Target="../media/image11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1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png"/><Relationship Id="rId3" Type="http://schemas.openxmlformats.org/officeDocument/2006/relationships/image" Target="../media/image34.png"/><Relationship Id="rId7" Type="http://schemas.openxmlformats.org/officeDocument/2006/relationships/image" Target="../media/image120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19.png"/><Relationship Id="rId5" Type="http://schemas.openxmlformats.org/officeDocument/2006/relationships/image" Target="../media/image118.png"/><Relationship Id="rId4" Type="http://schemas.openxmlformats.org/officeDocument/2006/relationships/image" Target="../media/image11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microsoft.com/office/2007/relationships/media" Target="../media/media18.mp4"/><Relationship Id="rId1" Type="http://schemas.openxmlformats.org/officeDocument/2006/relationships/video" Target="NULL" TargetMode="External"/><Relationship Id="rId4" Type="http://schemas.openxmlformats.org/officeDocument/2006/relationships/image" Target="../media/image122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4" Type="http://schemas.openxmlformats.org/officeDocument/2006/relationships/image" Target="../media/image12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3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3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36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7" Type="http://schemas.openxmlformats.org/officeDocument/2006/relationships/image" Target="../media/image141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0.png"/><Relationship Id="rId5" Type="http://schemas.openxmlformats.org/officeDocument/2006/relationships/image" Target="../media/image124.png"/><Relationship Id="rId4" Type="http://schemas.openxmlformats.org/officeDocument/2006/relationships/image" Target="../media/image139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png"/><Relationship Id="rId3" Type="http://schemas.openxmlformats.org/officeDocument/2006/relationships/image" Target="../media/image142.png"/><Relationship Id="rId7" Type="http://schemas.openxmlformats.org/officeDocument/2006/relationships/image" Target="../media/image143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19.png"/><Relationship Id="rId5" Type="http://schemas.openxmlformats.org/officeDocument/2006/relationships/image" Target="../media/image118.png"/><Relationship Id="rId4" Type="http://schemas.openxmlformats.org/officeDocument/2006/relationships/image" Target="../media/image130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png"/><Relationship Id="rId3" Type="http://schemas.openxmlformats.org/officeDocument/2006/relationships/image" Target="../media/image146.png"/><Relationship Id="rId7" Type="http://schemas.openxmlformats.org/officeDocument/2006/relationships/image" Target="../media/image150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49.png"/><Relationship Id="rId5" Type="http://schemas.openxmlformats.org/officeDocument/2006/relationships/image" Target="../media/image148.png"/><Relationship Id="rId4" Type="http://schemas.openxmlformats.org/officeDocument/2006/relationships/image" Target="../media/image147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png"/><Relationship Id="rId3" Type="http://schemas.openxmlformats.org/officeDocument/2006/relationships/image" Target="../media/image153.png"/><Relationship Id="rId7" Type="http://schemas.openxmlformats.org/officeDocument/2006/relationships/image" Target="../media/image148.png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47.png"/><Relationship Id="rId5" Type="http://schemas.openxmlformats.org/officeDocument/2006/relationships/image" Target="../media/image155.png"/><Relationship Id="rId4" Type="http://schemas.openxmlformats.org/officeDocument/2006/relationships/image" Target="../media/image154.png"/><Relationship Id="rId9" Type="http://schemas.openxmlformats.org/officeDocument/2006/relationships/image" Target="../media/image151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png"/><Relationship Id="rId3" Type="http://schemas.openxmlformats.org/officeDocument/2006/relationships/image" Target="../media/image157.png"/><Relationship Id="rId7" Type="http://schemas.openxmlformats.org/officeDocument/2006/relationships/image" Target="../media/image149.png"/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48.png"/><Relationship Id="rId5" Type="http://schemas.openxmlformats.org/officeDocument/2006/relationships/image" Target="../media/image147.png"/><Relationship Id="rId4" Type="http://schemas.openxmlformats.org/officeDocument/2006/relationships/image" Target="../media/image158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png"/><Relationship Id="rId3" Type="http://schemas.openxmlformats.org/officeDocument/2006/relationships/image" Target="../media/image160.png"/><Relationship Id="rId7" Type="http://schemas.openxmlformats.org/officeDocument/2006/relationships/image" Target="../media/image163.png"/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62.png"/><Relationship Id="rId5" Type="http://schemas.openxmlformats.org/officeDocument/2006/relationships/image" Target="../media/image148.png"/><Relationship Id="rId4" Type="http://schemas.openxmlformats.org/officeDocument/2006/relationships/image" Target="../media/image16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7" Type="http://schemas.openxmlformats.org/officeDocument/2006/relationships/image" Target="../media/image151.png"/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63.png"/><Relationship Id="rId5" Type="http://schemas.openxmlformats.org/officeDocument/2006/relationships/image" Target="../media/image148.png"/><Relationship Id="rId4" Type="http://schemas.openxmlformats.org/officeDocument/2006/relationships/image" Target="../media/image16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png"/><Relationship Id="rId7" Type="http://schemas.openxmlformats.org/officeDocument/2006/relationships/image" Target="../media/image170.png"/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51.png"/><Relationship Id="rId5" Type="http://schemas.openxmlformats.org/officeDocument/2006/relationships/image" Target="../media/image148.png"/><Relationship Id="rId4" Type="http://schemas.openxmlformats.org/officeDocument/2006/relationships/image" Target="../media/image16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9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0" y="3003882"/>
            <a:ext cx="12192000" cy="1475569"/>
          </a:xfrm>
          <a:prstGeom prst="rect">
            <a:avLst/>
          </a:prstGeom>
          <a:solidFill>
            <a:srgbClr val="62BB47"/>
          </a:solidFill>
          <a:ln>
            <a:solidFill>
              <a:srgbClr val="62BB47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2821" y="1768310"/>
            <a:ext cx="2958293" cy="1973356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472" y="1824457"/>
            <a:ext cx="2236470" cy="1973356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757" y="1608820"/>
            <a:ext cx="1791591" cy="2132846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0352" y="1238610"/>
            <a:ext cx="3334793" cy="2503056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8149" y="1479152"/>
            <a:ext cx="3399562" cy="2551671"/>
          </a:xfrm>
          <a:prstGeom prst="rect">
            <a:avLst/>
          </a:prstGeom>
        </p:spPr>
      </p:pic>
      <p:sp>
        <p:nvSpPr>
          <p:cNvPr id="14" name="Textfeld 13"/>
          <p:cNvSpPr txBox="1"/>
          <p:nvPr/>
        </p:nvSpPr>
        <p:spPr>
          <a:xfrm>
            <a:off x="352926" y="3797813"/>
            <a:ext cx="18582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solidFill>
                  <a:schemeClr val="bg1"/>
                </a:solidFill>
              </a:rPr>
              <a:t>HEUFT </a:t>
            </a:r>
            <a:r>
              <a:rPr lang="de-DE" sz="1400" i="1" dirty="0" err="1" smtClean="0">
                <a:solidFill>
                  <a:schemeClr val="bg1"/>
                </a:solidFill>
              </a:rPr>
              <a:t>eXaminer</a:t>
            </a:r>
            <a:r>
              <a:rPr lang="de-DE" sz="1400" i="1" dirty="0" smtClean="0">
                <a:solidFill>
                  <a:schemeClr val="bg1"/>
                </a:solidFill>
              </a:rPr>
              <a:t> </a:t>
            </a:r>
            <a:r>
              <a:rPr lang="de-DE" sz="1400" i="1" baseline="300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sz="1400" i="1" dirty="0" smtClean="0">
                <a:solidFill>
                  <a:schemeClr val="bg1"/>
                </a:solidFill>
              </a:rPr>
              <a:t> XAC</a:t>
            </a:r>
            <a:endParaRPr lang="de-DE" sz="1400" i="1" dirty="0">
              <a:solidFill>
                <a:schemeClr val="bg1"/>
              </a:solidFill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2835151" y="3797812"/>
            <a:ext cx="18571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solidFill>
                  <a:schemeClr val="bg1"/>
                </a:solidFill>
              </a:rPr>
              <a:t>HEUFT</a:t>
            </a:r>
            <a:r>
              <a:rPr lang="de-DE" sz="1400" i="1" dirty="0" smtClean="0">
                <a:solidFill>
                  <a:schemeClr val="bg1"/>
                </a:solidFill>
              </a:rPr>
              <a:t> </a:t>
            </a:r>
            <a:r>
              <a:rPr lang="de-DE" sz="1400" i="1" dirty="0" err="1" smtClean="0">
                <a:solidFill>
                  <a:schemeClr val="bg1"/>
                </a:solidFill>
              </a:rPr>
              <a:t>eXaminer</a:t>
            </a:r>
            <a:r>
              <a:rPr lang="de-DE" sz="1400" i="1" dirty="0" smtClean="0">
                <a:solidFill>
                  <a:schemeClr val="bg1"/>
                </a:solidFill>
              </a:rPr>
              <a:t> </a:t>
            </a:r>
            <a:r>
              <a:rPr lang="de-DE" sz="1400" i="1" baseline="30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sz="1400" i="1" dirty="0" smtClean="0">
                <a:solidFill>
                  <a:schemeClr val="bg1"/>
                </a:solidFill>
              </a:rPr>
              <a:t> XOS</a:t>
            </a:r>
            <a:endParaRPr lang="de-DE" sz="1400" i="1" dirty="0">
              <a:solidFill>
                <a:schemeClr val="bg1"/>
              </a:solidFill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4980830" y="3797812"/>
            <a:ext cx="17614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solidFill>
                  <a:schemeClr val="bg1"/>
                </a:solidFill>
              </a:rPr>
              <a:t>HEUFT </a:t>
            </a:r>
            <a:r>
              <a:rPr lang="de-DE" sz="1400" i="1" dirty="0" err="1" smtClean="0">
                <a:solidFill>
                  <a:schemeClr val="bg1"/>
                </a:solidFill>
              </a:rPr>
              <a:t>eXaminer</a:t>
            </a:r>
            <a:r>
              <a:rPr lang="de-DE" sz="1400" i="1" dirty="0" smtClean="0">
                <a:solidFill>
                  <a:schemeClr val="bg1"/>
                </a:solidFill>
              </a:rPr>
              <a:t> </a:t>
            </a:r>
            <a:r>
              <a:rPr lang="de-DE" sz="1400" i="1" baseline="30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sz="1400" i="1" dirty="0" smtClean="0">
                <a:solidFill>
                  <a:schemeClr val="bg1"/>
                </a:solidFill>
              </a:rPr>
              <a:t> XB</a:t>
            </a:r>
            <a:endParaRPr lang="de-DE" sz="1400" i="1" dirty="0">
              <a:solidFill>
                <a:schemeClr val="bg1"/>
              </a:solidFill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7096167" y="3797812"/>
            <a:ext cx="17518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solidFill>
                  <a:schemeClr val="bg1"/>
                </a:solidFill>
              </a:rPr>
              <a:t>HEUFT </a:t>
            </a:r>
            <a:r>
              <a:rPr lang="de-DE" sz="1400" i="1" dirty="0" err="1" smtClean="0">
                <a:solidFill>
                  <a:schemeClr val="bg1"/>
                </a:solidFill>
              </a:rPr>
              <a:t>eXaminer</a:t>
            </a:r>
            <a:r>
              <a:rPr lang="de-DE" sz="1400" i="1" dirty="0">
                <a:solidFill>
                  <a:schemeClr val="bg1"/>
                </a:solidFill>
              </a:rPr>
              <a:t> </a:t>
            </a:r>
            <a:r>
              <a:rPr lang="de-DE" sz="1400" i="1" baseline="30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sz="1400" i="1" dirty="0" smtClean="0">
                <a:solidFill>
                  <a:schemeClr val="bg1"/>
                </a:solidFill>
              </a:rPr>
              <a:t> XT</a:t>
            </a:r>
            <a:endParaRPr lang="de-DE" sz="1400" i="1" dirty="0">
              <a:solidFill>
                <a:schemeClr val="bg1"/>
              </a:solidFill>
            </a:endParaRPr>
          </a:p>
        </p:txBody>
      </p:sp>
      <p:sp>
        <p:nvSpPr>
          <p:cNvPr id="18" name="Textfeld 17"/>
          <p:cNvSpPr txBox="1"/>
          <p:nvPr/>
        </p:nvSpPr>
        <p:spPr>
          <a:xfrm>
            <a:off x="9559916" y="3769984"/>
            <a:ext cx="25949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>
                <a:solidFill>
                  <a:schemeClr val="bg1"/>
                </a:solidFill>
              </a:rPr>
              <a:t>HEUFT </a:t>
            </a:r>
            <a:r>
              <a:rPr lang="de-DE" sz="1400" i="1" dirty="0" err="1" smtClean="0">
                <a:solidFill>
                  <a:schemeClr val="bg1"/>
                </a:solidFill>
              </a:rPr>
              <a:t>eXaminer</a:t>
            </a:r>
            <a:r>
              <a:rPr lang="de-DE" sz="1400" i="1" dirty="0" smtClean="0">
                <a:solidFill>
                  <a:schemeClr val="bg1"/>
                </a:solidFill>
              </a:rPr>
              <a:t> </a:t>
            </a:r>
            <a:r>
              <a:rPr lang="de-DE" sz="1400" i="1" baseline="30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sz="1400" i="1" dirty="0" smtClean="0">
                <a:solidFill>
                  <a:schemeClr val="bg1"/>
                </a:solidFill>
              </a:rPr>
              <a:t> XS</a:t>
            </a:r>
            <a:endParaRPr lang="de-DE" sz="1400" i="1" dirty="0">
              <a:solidFill>
                <a:schemeClr val="bg1"/>
              </a:solidFill>
            </a:endParaRPr>
          </a:p>
        </p:txBody>
      </p:sp>
      <p:pic>
        <p:nvPicPr>
          <p:cNvPr id="19" name="Grafik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774" y="4539254"/>
            <a:ext cx="854391" cy="1161971"/>
          </a:xfrm>
          <a:prstGeom prst="rect">
            <a:avLst/>
          </a:prstGeom>
        </p:spPr>
      </p:pic>
      <p:pic>
        <p:nvPicPr>
          <p:cNvPr id="20" name="Grafik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693" y="4572230"/>
            <a:ext cx="633822" cy="1128995"/>
          </a:xfrm>
          <a:prstGeom prst="rect">
            <a:avLst/>
          </a:prstGeom>
        </p:spPr>
      </p:pic>
      <p:pic>
        <p:nvPicPr>
          <p:cNvPr id="21" name="Grafik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1183" y="4262614"/>
            <a:ext cx="737259" cy="1541542"/>
          </a:xfrm>
          <a:prstGeom prst="rect">
            <a:avLst/>
          </a:prstGeom>
        </p:spPr>
      </p:pic>
      <p:pic>
        <p:nvPicPr>
          <p:cNvPr id="22" name="Grafik 2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605" y="4454181"/>
            <a:ext cx="387372" cy="1314526"/>
          </a:xfrm>
          <a:prstGeom prst="rect">
            <a:avLst/>
          </a:prstGeom>
        </p:spPr>
      </p:pic>
      <p:pic>
        <p:nvPicPr>
          <p:cNvPr id="23" name="Grafik 2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9890" y="4665280"/>
            <a:ext cx="1113578" cy="1166188"/>
          </a:xfrm>
          <a:prstGeom prst="rect">
            <a:avLst/>
          </a:prstGeom>
        </p:spPr>
      </p:pic>
      <p:pic>
        <p:nvPicPr>
          <p:cNvPr id="24" name="Grafik 2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443" y="4593646"/>
            <a:ext cx="711558" cy="1154467"/>
          </a:xfrm>
          <a:prstGeom prst="rect">
            <a:avLst/>
          </a:prstGeom>
        </p:spPr>
      </p:pic>
      <p:pic>
        <p:nvPicPr>
          <p:cNvPr id="25" name="Grafik 2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6049" y="4977238"/>
            <a:ext cx="1372100" cy="678427"/>
          </a:xfrm>
          <a:prstGeom prst="rect">
            <a:avLst/>
          </a:prstGeom>
        </p:spPr>
      </p:pic>
      <p:pic>
        <p:nvPicPr>
          <p:cNvPr id="26" name="Grafik 2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6510" y="4546407"/>
            <a:ext cx="676836" cy="1130074"/>
          </a:xfrm>
          <a:prstGeom prst="rect">
            <a:avLst/>
          </a:prstGeom>
        </p:spPr>
      </p:pic>
      <p:pic>
        <p:nvPicPr>
          <p:cNvPr id="27" name="Grafik 2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3346" y="4698753"/>
            <a:ext cx="649547" cy="920191"/>
          </a:xfrm>
          <a:prstGeom prst="rect">
            <a:avLst/>
          </a:prstGeom>
        </p:spPr>
      </p:pic>
      <p:pic>
        <p:nvPicPr>
          <p:cNvPr id="28" name="Grafik 2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961" y="4665280"/>
            <a:ext cx="745968" cy="1011201"/>
          </a:xfrm>
          <a:prstGeom prst="rect">
            <a:avLst/>
          </a:prstGeom>
        </p:spPr>
      </p:pic>
      <p:sp>
        <p:nvSpPr>
          <p:cNvPr id="32" name="Textplatzhalter 1"/>
          <p:cNvSpPr txBox="1">
            <a:spLocks/>
          </p:cNvSpPr>
          <p:nvPr/>
        </p:nvSpPr>
        <p:spPr>
          <a:xfrm>
            <a:off x="469361" y="384849"/>
            <a:ext cx="1707199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FOREIGN OBJECT INSPECTION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hteck 1"/>
          <p:cNvSpPr/>
          <p:nvPr/>
        </p:nvSpPr>
        <p:spPr>
          <a:xfrm rot="2700000">
            <a:off x="1229220" y="4309207"/>
            <a:ext cx="289169" cy="289169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 rot="2700000">
            <a:off x="3523976" y="4304879"/>
            <a:ext cx="289169" cy="289169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Rechteck 36"/>
          <p:cNvSpPr/>
          <p:nvPr/>
        </p:nvSpPr>
        <p:spPr>
          <a:xfrm rot="2700000">
            <a:off x="5669589" y="4301014"/>
            <a:ext cx="289169" cy="289169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Rechteck 37"/>
          <p:cNvSpPr/>
          <p:nvPr/>
        </p:nvSpPr>
        <p:spPr>
          <a:xfrm rot="2700000">
            <a:off x="7756299" y="4304922"/>
            <a:ext cx="289169" cy="289169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9" name="Rechteck 38"/>
          <p:cNvSpPr/>
          <p:nvPr/>
        </p:nvSpPr>
        <p:spPr>
          <a:xfrm rot="2700000">
            <a:off x="10363013" y="4293493"/>
            <a:ext cx="289169" cy="289169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057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676" y="827362"/>
            <a:ext cx="4059656" cy="4779354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7668" y="1875122"/>
            <a:ext cx="4303486" cy="3731594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 rot="16200000">
            <a:off x="1552362" y="1822749"/>
            <a:ext cx="749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Olives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 rot="16200000">
            <a:off x="1471700" y="2747677"/>
            <a:ext cx="911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Yoghurt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feld 8"/>
          <p:cNvSpPr txBox="1"/>
          <p:nvPr/>
        </p:nvSpPr>
        <p:spPr>
          <a:xfrm rot="16200000">
            <a:off x="1650626" y="3700823"/>
            <a:ext cx="5533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Jam</a:t>
            </a:r>
          </a:p>
        </p:txBody>
      </p:sp>
      <p:sp>
        <p:nvSpPr>
          <p:cNvPr id="10" name="Textfeld 9"/>
          <p:cNvSpPr txBox="1"/>
          <p:nvPr/>
        </p:nvSpPr>
        <p:spPr>
          <a:xfrm rot="16200000">
            <a:off x="1442482" y="4727380"/>
            <a:ext cx="9777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</a:rPr>
              <a:t>Red </a:t>
            </a:r>
            <a:r>
              <a:rPr lang="en-GB" sz="1200" dirty="0" smtClean="0">
                <a:solidFill>
                  <a:schemeClr val="bg1"/>
                </a:solidFill>
              </a:rPr>
              <a:t>cabbage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11" name="Textplatzhalter 1"/>
          <p:cNvSpPr txBox="1">
            <a:spLocks/>
          </p:cNvSpPr>
          <p:nvPr/>
        </p:nvSpPr>
        <p:spPr>
          <a:xfrm>
            <a:off x="469361" y="384849"/>
            <a:ext cx="1707199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FOREIGN OBJECT INSPECTION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hteck 11"/>
          <p:cNvSpPr/>
          <p:nvPr/>
        </p:nvSpPr>
        <p:spPr>
          <a:xfrm rot="2700000">
            <a:off x="5903702" y="5917207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>
                <a:latin typeface="+mn-lt"/>
              </a:rPr>
              <a:t>Influences – detection performance</a:t>
            </a:r>
          </a:p>
        </p:txBody>
      </p:sp>
    </p:spTree>
    <p:extLst>
      <p:ext uri="{BB962C8B-B14F-4D97-AF65-F5344CB8AC3E}">
        <p14:creationId xmlns:p14="http://schemas.microsoft.com/office/powerpoint/2010/main" val="2536626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64" y="3153762"/>
            <a:ext cx="6497054" cy="1863151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371" y="551678"/>
            <a:ext cx="10539663" cy="5054666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64" y="3079010"/>
            <a:ext cx="2909569" cy="1937903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685" y="3153763"/>
            <a:ext cx="5704992" cy="477050"/>
          </a:xfrm>
          <a:prstGeom prst="rect">
            <a:avLst/>
          </a:prstGeom>
        </p:spPr>
      </p:pic>
      <p:sp>
        <p:nvSpPr>
          <p:cNvPr id="18" name="Freihandform 17"/>
          <p:cNvSpPr/>
          <p:nvPr/>
        </p:nvSpPr>
        <p:spPr>
          <a:xfrm>
            <a:off x="244074" y="2722893"/>
            <a:ext cx="2627772" cy="994610"/>
          </a:xfrm>
          <a:custGeom>
            <a:avLst/>
            <a:gdLst>
              <a:gd name="connsiteX0" fmla="*/ 0 w 2350168"/>
              <a:gd name="connsiteY0" fmla="*/ 0 h 994610"/>
              <a:gd name="connsiteX1" fmla="*/ 1636295 w 2350168"/>
              <a:gd name="connsiteY1" fmla="*/ 0 h 994610"/>
              <a:gd name="connsiteX2" fmla="*/ 2350168 w 2350168"/>
              <a:gd name="connsiteY2" fmla="*/ 994610 h 994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50168" h="994610">
                <a:moveTo>
                  <a:pt x="0" y="0"/>
                </a:moveTo>
                <a:lnTo>
                  <a:pt x="1636295" y="0"/>
                </a:lnTo>
                <a:lnTo>
                  <a:pt x="2350168" y="994610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Freihandform 18"/>
          <p:cNvSpPr/>
          <p:nvPr/>
        </p:nvSpPr>
        <p:spPr>
          <a:xfrm>
            <a:off x="7216600" y="1704219"/>
            <a:ext cx="4197990" cy="1331495"/>
          </a:xfrm>
          <a:custGeom>
            <a:avLst/>
            <a:gdLst>
              <a:gd name="connsiteX0" fmla="*/ 0 w 3545305"/>
              <a:gd name="connsiteY0" fmla="*/ 1331495 h 1331495"/>
              <a:gd name="connsiteX1" fmla="*/ 1219200 w 3545305"/>
              <a:gd name="connsiteY1" fmla="*/ 0 h 1331495"/>
              <a:gd name="connsiteX2" fmla="*/ 3545305 w 3545305"/>
              <a:gd name="connsiteY2" fmla="*/ 8021 h 1331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45305" h="1331495">
                <a:moveTo>
                  <a:pt x="0" y="1331495"/>
                </a:moveTo>
                <a:lnTo>
                  <a:pt x="1219200" y="0"/>
                </a:lnTo>
                <a:lnTo>
                  <a:pt x="3545305" y="8021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Freihandform 19"/>
          <p:cNvSpPr/>
          <p:nvPr/>
        </p:nvSpPr>
        <p:spPr>
          <a:xfrm>
            <a:off x="7696329" y="5177335"/>
            <a:ext cx="2935706" cy="593558"/>
          </a:xfrm>
          <a:custGeom>
            <a:avLst/>
            <a:gdLst>
              <a:gd name="connsiteX0" fmla="*/ 0 w 2935706"/>
              <a:gd name="connsiteY0" fmla="*/ 0 h 593558"/>
              <a:gd name="connsiteX1" fmla="*/ 537411 w 2935706"/>
              <a:gd name="connsiteY1" fmla="*/ 593558 h 593558"/>
              <a:gd name="connsiteX2" fmla="*/ 2935706 w 2935706"/>
              <a:gd name="connsiteY2" fmla="*/ 593558 h 59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5706" h="593558">
                <a:moveTo>
                  <a:pt x="0" y="0"/>
                </a:moveTo>
                <a:lnTo>
                  <a:pt x="537411" y="593558"/>
                </a:lnTo>
                <a:lnTo>
                  <a:pt x="2935706" y="593558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Freihandform 20"/>
          <p:cNvSpPr/>
          <p:nvPr/>
        </p:nvSpPr>
        <p:spPr>
          <a:xfrm>
            <a:off x="8594687" y="4583777"/>
            <a:ext cx="2037348" cy="441158"/>
          </a:xfrm>
          <a:custGeom>
            <a:avLst/>
            <a:gdLst>
              <a:gd name="connsiteX0" fmla="*/ 0 w 2037348"/>
              <a:gd name="connsiteY0" fmla="*/ 433137 h 441158"/>
              <a:gd name="connsiteX1" fmla="*/ 2037348 w 2037348"/>
              <a:gd name="connsiteY1" fmla="*/ 441158 h 441158"/>
              <a:gd name="connsiteX2" fmla="*/ 2037348 w 2037348"/>
              <a:gd name="connsiteY2" fmla="*/ 0 h 441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37348" h="441158">
                <a:moveTo>
                  <a:pt x="0" y="433137"/>
                </a:moveTo>
                <a:lnTo>
                  <a:pt x="2037348" y="441158"/>
                </a:lnTo>
                <a:lnTo>
                  <a:pt x="2037348" y="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Textfeld 21"/>
          <p:cNvSpPr txBox="1"/>
          <p:nvPr/>
        </p:nvSpPr>
        <p:spPr>
          <a:xfrm>
            <a:off x="9985788" y="4265339"/>
            <a:ext cx="17273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bg1">
                    <a:lumMod val="50000"/>
                  </a:schemeClr>
                </a:solidFill>
              </a:rPr>
              <a:t>24 V power supply</a:t>
            </a:r>
          </a:p>
        </p:txBody>
      </p:sp>
      <p:sp>
        <p:nvSpPr>
          <p:cNvPr id="23" name="Textfeld 22"/>
          <p:cNvSpPr txBox="1"/>
          <p:nvPr/>
        </p:nvSpPr>
        <p:spPr>
          <a:xfrm>
            <a:off x="9275223" y="5450046"/>
            <a:ext cx="147322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bg1">
                    <a:lumMod val="50000"/>
                  </a:schemeClr>
                </a:solidFill>
              </a:rPr>
              <a:t>X-ray generator</a:t>
            </a:r>
          </a:p>
          <a:p>
            <a:endParaRPr lang="de-DE" sz="1400" dirty="0">
              <a:solidFill>
                <a:srgbClr val="62BB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feld 23"/>
          <p:cNvSpPr txBox="1"/>
          <p:nvPr/>
        </p:nvSpPr>
        <p:spPr>
          <a:xfrm>
            <a:off x="8547435" y="1396442"/>
            <a:ext cx="283673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bg1">
                    <a:lumMod val="50000"/>
                  </a:schemeClr>
                </a:solidFill>
              </a:rPr>
              <a:t>Components – X-ray technology</a:t>
            </a:r>
          </a:p>
          <a:p>
            <a:endParaRPr lang="de-DE" sz="1400" dirty="0">
              <a:solidFill>
                <a:srgbClr val="62BB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feld 24"/>
          <p:cNvSpPr txBox="1"/>
          <p:nvPr/>
        </p:nvSpPr>
        <p:spPr>
          <a:xfrm>
            <a:off x="163461" y="2398302"/>
            <a:ext cx="20174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bg1">
                    <a:lumMod val="50000"/>
                  </a:schemeClr>
                </a:solidFill>
              </a:rPr>
              <a:t>Image evaluation </a:t>
            </a:r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</a:rPr>
              <a:t>card</a:t>
            </a:r>
            <a:endParaRPr lang="en-GB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Textplatzhalter 1"/>
          <p:cNvSpPr txBox="1">
            <a:spLocks/>
          </p:cNvSpPr>
          <p:nvPr/>
        </p:nvSpPr>
        <p:spPr>
          <a:xfrm>
            <a:off x="469361" y="384849"/>
            <a:ext cx="1707199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FOREIGN OBJECT INSPECTION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Rechteck 25"/>
          <p:cNvSpPr/>
          <p:nvPr/>
        </p:nvSpPr>
        <p:spPr>
          <a:xfrm rot="2700000">
            <a:off x="5903702" y="5917207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>
                <a:latin typeface="+mn-lt"/>
              </a:rPr>
              <a:t>Digital X-ray image </a:t>
            </a:r>
            <a:r>
              <a:rPr lang="en-GB" dirty="0" smtClean="0">
                <a:latin typeface="+mn-lt"/>
              </a:rPr>
              <a:t>receiver</a:t>
            </a:r>
            <a:endParaRPr lang="en-GB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18056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ehältervervolgung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65174" y="1086339"/>
            <a:ext cx="7261652" cy="4364399"/>
          </a:xfrm>
          <a:prstGeom prst="rect">
            <a:avLst/>
          </a:prstGeom>
        </p:spPr>
      </p:pic>
      <p:sp>
        <p:nvSpPr>
          <p:cNvPr id="6" name="Rechteck 5"/>
          <p:cNvSpPr/>
          <p:nvPr/>
        </p:nvSpPr>
        <p:spPr>
          <a:xfrm rot="2700000">
            <a:off x="5903702" y="5917207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>
                <a:latin typeface="+mn-lt"/>
              </a:rPr>
              <a:t>SHIFTING REGISTER AND REJECT VERIFICATION </a:t>
            </a:r>
            <a:r>
              <a:rPr lang="en-GB" dirty="0" smtClean="0">
                <a:latin typeface="+mn-lt"/>
              </a:rPr>
              <a:t>1</a:t>
            </a:r>
            <a:endParaRPr lang="en-GB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41492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ehältervervolgung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00706" y="1205613"/>
            <a:ext cx="7190587" cy="4022879"/>
          </a:xfrm>
          <a:prstGeom prst="rect">
            <a:avLst/>
          </a:prstGeom>
        </p:spPr>
      </p:pic>
      <p:sp>
        <p:nvSpPr>
          <p:cNvPr id="6" name="Rechteck 5"/>
          <p:cNvSpPr/>
          <p:nvPr/>
        </p:nvSpPr>
        <p:spPr>
          <a:xfrm rot="2700000">
            <a:off x="5903702" y="5917207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>
                <a:latin typeface="+mn-lt"/>
              </a:rPr>
              <a:t>SHIFTING REGISTER AND REJECT VERIFICATION </a:t>
            </a:r>
            <a:r>
              <a:rPr lang="en-GB" dirty="0" smtClean="0">
                <a:latin typeface="+mn-lt"/>
              </a:rPr>
              <a:t>2</a:t>
            </a:r>
            <a:endParaRPr lang="en-GB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25586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ehältervervolgung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54031" y="1078524"/>
            <a:ext cx="7226625" cy="4032738"/>
          </a:xfrm>
          <a:prstGeom prst="rect">
            <a:avLst/>
          </a:prstGeom>
        </p:spPr>
      </p:pic>
      <p:sp>
        <p:nvSpPr>
          <p:cNvPr id="6" name="Rechteck 5"/>
          <p:cNvSpPr/>
          <p:nvPr/>
        </p:nvSpPr>
        <p:spPr>
          <a:xfrm rot="2700000">
            <a:off x="5903702" y="5917207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>
                <a:latin typeface="+mn-lt"/>
              </a:rPr>
              <a:t>SHIFTING REGISTER AND REJECT VERIFICATION </a:t>
            </a:r>
            <a:r>
              <a:rPr lang="en-GB" dirty="0" smtClean="0">
                <a:latin typeface="+mn-lt"/>
              </a:rPr>
              <a:t>3</a:t>
            </a:r>
            <a:endParaRPr lang="en-GB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69275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36738" cy="6858000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3751383" y="2730251"/>
            <a:ext cx="45485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62BB47"/>
                </a:solidFill>
              </a:rPr>
              <a:t>Additional equipment from the beginning </a:t>
            </a:r>
            <a:endParaRPr lang="en-GB" sz="3200" dirty="0" smtClean="0">
              <a:solidFill>
                <a:srgbClr val="62BB47"/>
              </a:solidFill>
            </a:endParaRPr>
          </a:p>
          <a:p>
            <a:pPr algn="ctr"/>
            <a:r>
              <a:rPr lang="en-GB" sz="3200" dirty="0" smtClean="0">
                <a:solidFill>
                  <a:srgbClr val="62BB47"/>
                </a:solidFill>
              </a:rPr>
              <a:t>to </a:t>
            </a:r>
            <a:r>
              <a:rPr lang="en-GB" sz="3200" dirty="0">
                <a:solidFill>
                  <a:srgbClr val="62BB47"/>
                </a:solidFill>
              </a:rPr>
              <a:t>the end</a:t>
            </a:r>
          </a:p>
        </p:txBody>
      </p:sp>
      <p:cxnSp>
        <p:nvCxnSpPr>
          <p:cNvPr id="6" name="Gerader Verbinder 5"/>
          <p:cNvCxnSpPr/>
          <p:nvPr/>
        </p:nvCxnSpPr>
        <p:spPr>
          <a:xfrm>
            <a:off x="3751383" y="2516553"/>
            <a:ext cx="454855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r Verbinder 6"/>
          <p:cNvCxnSpPr/>
          <p:nvPr/>
        </p:nvCxnSpPr>
        <p:spPr>
          <a:xfrm>
            <a:off x="3751384" y="4446953"/>
            <a:ext cx="454855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789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53" y="3267231"/>
            <a:ext cx="1589082" cy="150645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6108" y="3267230"/>
            <a:ext cx="1519270" cy="1506449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291" y="3267229"/>
            <a:ext cx="1473096" cy="1506449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5283" y="3267228"/>
            <a:ext cx="1589081" cy="1506449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1348" y="3267228"/>
            <a:ext cx="1304284" cy="1506449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2616" y="3267228"/>
            <a:ext cx="1709853" cy="1506450"/>
          </a:xfrm>
          <a:prstGeom prst="rect">
            <a:avLst/>
          </a:prstGeom>
        </p:spPr>
      </p:pic>
      <p:sp>
        <p:nvSpPr>
          <p:cNvPr id="17" name="Textfeld 16"/>
          <p:cNvSpPr txBox="1"/>
          <p:nvPr/>
        </p:nvSpPr>
        <p:spPr>
          <a:xfrm>
            <a:off x="290504" y="2021423"/>
            <a:ext cx="13516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HEUFT </a:t>
            </a:r>
            <a:r>
              <a:rPr lang="de-DE" sz="1600" i="1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pusher</a:t>
            </a:r>
            <a:endParaRPr lang="de-DE" sz="1600" i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8" name="Textfeld 17"/>
          <p:cNvSpPr txBox="1"/>
          <p:nvPr/>
        </p:nvSpPr>
        <p:spPr>
          <a:xfrm>
            <a:off x="2295310" y="2021423"/>
            <a:ext cx="12650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HEUFT </a:t>
            </a:r>
            <a:r>
              <a:rPr lang="de-DE" sz="1600" i="1" dirty="0" smtClean="0">
                <a:solidFill>
                  <a:schemeClr val="bg1"/>
                </a:solidFill>
                <a:cs typeface="Arial" panose="020B0604020202020204" pitchFamily="34" charset="0"/>
              </a:rPr>
              <a:t>mono</a:t>
            </a:r>
            <a:endParaRPr lang="de-DE" sz="1600" i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9" name="Textfeld 18"/>
          <p:cNvSpPr txBox="1"/>
          <p:nvPr/>
        </p:nvSpPr>
        <p:spPr>
          <a:xfrm>
            <a:off x="4161598" y="2021423"/>
            <a:ext cx="1425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HEUFT </a:t>
            </a:r>
            <a:r>
              <a:rPr lang="de-DE" sz="1600" i="1" dirty="0" smtClean="0">
                <a:solidFill>
                  <a:schemeClr val="bg1"/>
                </a:solidFill>
                <a:cs typeface="Arial" panose="020B0604020202020204" pitchFamily="34" charset="0"/>
              </a:rPr>
              <a:t>e-mono</a:t>
            </a:r>
            <a:endParaRPr lang="de-DE" sz="1600" i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6174455" y="2018699"/>
            <a:ext cx="1047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HEUFT </a:t>
            </a:r>
            <a:r>
              <a:rPr lang="de-DE" sz="1600" i="1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flip</a:t>
            </a:r>
            <a:endParaRPr lang="de-DE" sz="1600" i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1" name="Textfeld 20"/>
          <p:cNvSpPr txBox="1"/>
          <p:nvPr/>
        </p:nvSpPr>
        <p:spPr>
          <a:xfrm>
            <a:off x="7776743" y="2018699"/>
            <a:ext cx="16267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HEUFT </a:t>
            </a:r>
            <a:r>
              <a:rPr lang="de-DE" sz="1600" i="1" dirty="0" smtClean="0">
                <a:solidFill>
                  <a:schemeClr val="bg1"/>
                </a:solidFill>
                <a:cs typeface="Arial" panose="020B0604020202020204" pitchFamily="34" charset="0"/>
              </a:rPr>
              <a:t>DELTA-FW</a:t>
            </a:r>
            <a:endParaRPr lang="de-DE" sz="1600" i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2" name="Textfeld 21"/>
          <p:cNvSpPr txBox="1"/>
          <p:nvPr/>
        </p:nvSpPr>
        <p:spPr>
          <a:xfrm>
            <a:off x="9901970" y="2018699"/>
            <a:ext cx="14568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/>
                </a:solidFill>
                <a:cs typeface="Arial" panose="020B0604020202020204" pitchFamily="34" charset="0"/>
              </a:rPr>
              <a:t>HEUFT </a:t>
            </a:r>
            <a:r>
              <a:rPr lang="de-DE" sz="1600" i="1" dirty="0" smtClean="0">
                <a:solidFill>
                  <a:schemeClr val="bg1"/>
                </a:solidFill>
                <a:cs typeface="Arial" panose="020B0604020202020204" pitchFamily="34" charset="0"/>
              </a:rPr>
              <a:t>DELTA-K</a:t>
            </a:r>
            <a:endParaRPr lang="de-DE" sz="1600" i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3" name="Textfeld 22"/>
          <p:cNvSpPr txBox="1"/>
          <p:nvPr/>
        </p:nvSpPr>
        <p:spPr>
          <a:xfrm>
            <a:off x="290504" y="2288944"/>
            <a:ext cx="142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</a:rPr>
              <a:t>Compact </a:t>
            </a:r>
            <a:r>
              <a:rPr lang="en-GB" sz="1200" dirty="0" smtClean="0">
                <a:solidFill>
                  <a:schemeClr val="bg1"/>
                </a:solidFill>
              </a:rPr>
              <a:t>discharger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4" name="Textfeld 23"/>
          <p:cNvSpPr txBox="1"/>
          <p:nvPr/>
        </p:nvSpPr>
        <p:spPr>
          <a:xfrm>
            <a:off x="2301632" y="2288944"/>
            <a:ext cx="11555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</a:rPr>
              <a:t>Careful </a:t>
            </a:r>
            <a:r>
              <a:rPr lang="en-GB" sz="1200" dirty="0" err="1">
                <a:solidFill>
                  <a:schemeClr val="bg1"/>
                </a:solidFill>
              </a:rPr>
              <a:t>rejector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6" name="Textfeld 25"/>
          <p:cNvSpPr txBox="1"/>
          <p:nvPr/>
        </p:nvSpPr>
        <p:spPr>
          <a:xfrm>
            <a:off x="6182267" y="2296759"/>
            <a:ext cx="12646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</a:rPr>
              <a:t>Smooth rejection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7773470" y="2283980"/>
            <a:ext cx="16973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</a:rPr>
              <a:t>Dynamic</a:t>
            </a:r>
            <a:r>
              <a:rPr lang="en-GB" sz="1200" dirty="0"/>
              <a:t> </a:t>
            </a:r>
            <a:r>
              <a:rPr lang="en-GB" sz="1200" dirty="0">
                <a:solidFill>
                  <a:schemeClr val="bg1"/>
                </a:solidFill>
              </a:rPr>
              <a:t>rejection</a:t>
            </a:r>
            <a:r>
              <a:rPr lang="en-GB" sz="1200" dirty="0"/>
              <a:t> </a:t>
            </a:r>
            <a:r>
              <a:rPr lang="en-GB" sz="1200" dirty="0" smtClean="0">
                <a:solidFill>
                  <a:schemeClr val="bg1"/>
                </a:solidFill>
              </a:rPr>
              <a:t>curve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8" name="Textfeld 27"/>
          <p:cNvSpPr txBox="1"/>
          <p:nvPr/>
        </p:nvSpPr>
        <p:spPr>
          <a:xfrm>
            <a:off x="9901505" y="2286296"/>
            <a:ext cx="15919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</a:rPr>
              <a:t>Gentle folding </a:t>
            </a:r>
            <a:r>
              <a:rPr lang="en-GB" sz="1200" dirty="0" err="1" smtClean="0">
                <a:solidFill>
                  <a:schemeClr val="bg1"/>
                </a:solidFill>
              </a:rPr>
              <a:t>rejector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9" name="Textplatzhalter 1"/>
          <p:cNvSpPr txBox="1">
            <a:spLocks/>
          </p:cNvSpPr>
          <p:nvPr/>
        </p:nvSpPr>
        <p:spPr>
          <a:xfrm>
            <a:off x="469361" y="384849"/>
            <a:ext cx="637995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u="heavy" dirty="0" smtClean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  <a:latin typeface="Calibri" panose="020F0502020204030204"/>
              </a:rPr>
              <a:t>REJECTORS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Rechteck 31"/>
          <p:cNvSpPr/>
          <p:nvPr/>
        </p:nvSpPr>
        <p:spPr>
          <a:xfrm rot="2700000">
            <a:off x="874042" y="2621579"/>
            <a:ext cx="289169" cy="289169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Rechteck 32"/>
          <p:cNvSpPr/>
          <p:nvPr/>
        </p:nvSpPr>
        <p:spPr>
          <a:xfrm rot="2700000">
            <a:off x="2810001" y="2621579"/>
            <a:ext cx="289169" cy="289169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 33"/>
          <p:cNvSpPr/>
          <p:nvPr/>
        </p:nvSpPr>
        <p:spPr>
          <a:xfrm rot="2700000">
            <a:off x="4692169" y="2640828"/>
            <a:ext cx="289169" cy="289169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Rechteck 34"/>
          <p:cNvSpPr/>
          <p:nvPr/>
        </p:nvSpPr>
        <p:spPr>
          <a:xfrm rot="2700000">
            <a:off x="6595349" y="2640827"/>
            <a:ext cx="289169" cy="289169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Rechteck 35"/>
          <p:cNvSpPr/>
          <p:nvPr/>
        </p:nvSpPr>
        <p:spPr>
          <a:xfrm rot="2700000">
            <a:off x="8498528" y="2640827"/>
            <a:ext cx="289169" cy="289169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Rechteck 36"/>
          <p:cNvSpPr/>
          <p:nvPr/>
        </p:nvSpPr>
        <p:spPr>
          <a:xfrm rot="2700000">
            <a:off x="10593856" y="2640828"/>
            <a:ext cx="289169" cy="289169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extfeld 24"/>
          <p:cNvSpPr txBox="1"/>
          <p:nvPr/>
        </p:nvSpPr>
        <p:spPr>
          <a:xfrm>
            <a:off x="4158939" y="2284692"/>
            <a:ext cx="1916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</a:rPr>
              <a:t>High-speed </a:t>
            </a:r>
            <a:r>
              <a:rPr lang="en-GB" sz="1200" dirty="0" err="1">
                <a:solidFill>
                  <a:schemeClr val="bg1"/>
                </a:solidFill>
              </a:rPr>
              <a:t>rejector</a:t>
            </a:r>
            <a:r>
              <a:rPr lang="en-GB" sz="1200" dirty="0">
                <a:solidFill>
                  <a:schemeClr val="bg1"/>
                </a:solidFill>
              </a:rPr>
              <a:t> without compressed air</a:t>
            </a:r>
          </a:p>
        </p:txBody>
      </p:sp>
    </p:spTree>
    <p:extLst>
      <p:ext uri="{BB962C8B-B14F-4D97-AF65-F5344CB8AC3E}">
        <p14:creationId xmlns:p14="http://schemas.microsoft.com/office/powerpoint/2010/main" val="839882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chtungspfeil 4"/>
          <p:cNvSpPr/>
          <p:nvPr/>
        </p:nvSpPr>
        <p:spPr>
          <a:xfrm rot="5400000">
            <a:off x="2218221" y="2611689"/>
            <a:ext cx="2323864" cy="2493108"/>
          </a:xfrm>
          <a:prstGeom prst="homePlate">
            <a:avLst>
              <a:gd name="adj" fmla="val 1991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6414"/>
            <a:ext cx="12192000" cy="1059898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011" y="2391465"/>
            <a:ext cx="2263609" cy="2628707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7760" y="3197926"/>
            <a:ext cx="2645157" cy="1515384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6094" y="3116529"/>
            <a:ext cx="3447701" cy="2165324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206" y="3493893"/>
            <a:ext cx="905343" cy="923450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288" y="3584999"/>
            <a:ext cx="180639" cy="674386"/>
          </a:xfrm>
          <a:prstGeom prst="rect">
            <a:avLst/>
          </a:prstGeom>
        </p:spPr>
      </p:pic>
      <p:sp>
        <p:nvSpPr>
          <p:cNvPr id="12" name="Richtungspfeil 11"/>
          <p:cNvSpPr/>
          <p:nvPr/>
        </p:nvSpPr>
        <p:spPr>
          <a:xfrm>
            <a:off x="3369775" y="3584999"/>
            <a:ext cx="268064" cy="674386"/>
          </a:xfrm>
          <a:prstGeom prst="homePlat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2081388" y="3598303"/>
            <a:ext cx="13157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cap="all" dirty="0" smtClean="0">
                <a:solidFill>
                  <a:schemeClr val="bg1"/>
                </a:solidFill>
              </a:rPr>
              <a:t>Container</a:t>
            </a:r>
          </a:p>
          <a:p>
            <a:pPr algn="r"/>
            <a:r>
              <a:rPr lang="en-GB" cap="all" dirty="0" smtClean="0">
                <a:solidFill>
                  <a:schemeClr val="bg1"/>
                </a:solidFill>
              </a:rPr>
              <a:t>transport</a:t>
            </a:r>
            <a:endParaRPr lang="en-GB" cap="all" dirty="0">
              <a:solidFill>
                <a:schemeClr val="bg1"/>
              </a:solidFill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2394668" y="2186776"/>
            <a:ext cx="1698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cs typeface="Arial" panose="020B0604020202020204" pitchFamily="34" charset="0"/>
              </a:rPr>
              <a:t>HEUFT </a:t>
            </a:r>
            <a:r>
              <a:rPr lang="de-DE" i="1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conveyor</a:t>
            </a:r>
            <a:endParaRPr lang="de-DE" i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5748524" y="2186776"/>
            <a:ext cx="14793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cs typeface="Arial" panose="020B0604020202020204" pitchFamily="34" charset="0"/>
              </a:rPr>
              <a:t>HEUFT </a:t>
            </a:r>
            <a:r>
              <a:rPr lang="de-DE" i="1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beetec</a:t>
            </a:r>
            <a:endParaRPr lang="de-DE" i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8" name="Textfeld 17"/>
          <p:cNvSpPr txBox="1"/>
          <p:nvPr/>
        </p:nvSpPr>
        <p:spPr>
          <a:xfrm>
            <a:off x="9210739" y="2186776"/>
            <a:ext cx="20399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cs typeface="Arial" panose="020B0604020202020204" pitchFamily="34" charset="0"/>
              </a:rPr>
              <a:t>HEUFT </a:t>
            </a:r>
            <a:r>
              <a:rPr lang="de-DE" i="1" dirty="0" smtClean="0">
                <a:solidFill>
                  <a:schemeClr val="bg1"/>
                </a:solidFill>
                <a:cs typeface="Arial" panose="020B0604020202020204" pitchFamily="34" charset="0"/>
              </a:rPr>
              <a:t>synchron TXI</a:t>
            </a:r>
          </a:p>
        </p:txBody>
      </p:sp>
      <p:cxnSp>
        <p:nvCxnSpPr>
          <p:cNvPr id="20" name="Gerade Verbindung mit Pfeil 19"/>
          <p:cNvCxnSpPr/>
          <p:nvPr/>
        </p:nvCxnSpPr>
        <p:spPr>
          <a:xfrm>
            <a:off x="8299938" y="1409454"/>
            <a:ext cx="703385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/>
          <p:nvPr/>
        </p:nvCxnSpPr>
        <p:spPr>
          <a:xfrm>
            <a:off x="9756460" y="1409275"/>
            <a:ext cx="336061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platzhalter 1"/>
          <p:cNvSpPr txBox="1">
            <a:spLocks/>
          </p:cNvSpPr>
          <p:nvPr/>
        </p:nvSpPr>
        <p:spPr>
          <a:xfrm>
            <a:off x="469361" y="384849"/>
            <a:ext cx="1409040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u="heavy" dirty="0" smtClean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  <a:latin typeface="Calibri" panose="020F0502020204030204"/>
              </a:rPr>
              <a:t>CONTAINER TRANSPORT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hteck 18"/>
          <p:cNvSpPr/>
          <p:nvPr/>
        </p:nvSpPr>
        <p:spPr>
          <a:xfrm rot="2700000">
            <a:off x="6343628" y="2641368"/>
            <a:ext cx="289169" cy="289169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/>
        </p:nvSpPr>
        <p:spPr>
          <a:xfrm rot="2700000">
            <a:off x="10086145" y="2622535"/>
            <a:ext cx="289169" cy="289169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19606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0" y="2039818"/>
            <a:ext cx="5955323" cy="13286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ichtungspfeil 3"/>
          <p:cNvSpPr/>
          <p:nvPr/>
        </p:nvSpPr>
        <p:spPr>
          <a:xfrm rot="5400000">
            <a:off x="3724029" y="3255110"/>
            <a:ext cx="2117969" cy="2344617"/>
          </a:xfrm>
          <a:prstGeom prst="homePlate">
            <a:avLst>
              <a:gd name="adj" fmla="val 1991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304800" y="2704125"/>
            <a:ext cx="270215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solidFill>
                  <a:schemeClr val="bg1"/>
                </a:solidFill>
                <a:cs typeface="Arial" panose="020B0604020202020204" pitchFamily="34" charset="0"/>
              </a:rPr>
              <a:t>HEUFT </a:t>
            </a:r>
            <a:r>
              <a:rPr lang="de-DE" sz="2000" i="1" dirty="0" smtClean="0">
                <a:solidFill>
                  <a:schemeClr val="bg1"/>
                </a:solidFill>
                <a:cs typeface="Arial" panose="020B0604020202020204" pitchFamily="34" charset="0"/>
              </a:rPr>
              <a:t>PROFILER </a:t>
            </a:r>
            <a:r>
              <a:rPr lang="de-DE" sz="2000" dirty="0" smtClean="0">
                <a:solidFill>
                  <a:schemeClr val="bg1"/>
                </a:solidFill>
                <a:cs typeface="Arial" panose="020B0604020202020204" pitchFamily="34" charset="0"/>
              </a:rPr>
              <a:t>-</a:t>
            </a:r>
            <a:r>
              <a:rPr lang="de-DE" sz="2000" dirty="0" err="1">
                <a:solidFill>
                  <a:schemeClr val="bg1"/>
                </a:solidFill>
                <a:cs typeface="Arial" panose="020B0604020202020204" pitchFamily="34" charset="0"/>
              </a:rPr>
              <a:t>family</a:t>
            </a:r>
            <a:endParaRPr lang="de-DE" sz="20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469361" y="3710029"/>
            <a:ext cx="25923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Production data acquisition </a:t>
            </a:r>
            <a:r>
              <a:rPr lang="en-GB" sz="1200" dirty="0" smtClean="0"/>
              <a:t>(</a:t>
            </a:r>
            <a:r>
              <a:rPr lang="en-GB" sz="1200" dirty="0"/>
              <a:t>PDA) and </a:t>
            </a:r>
            <a:endParaRPr lang="en-GB" sz="1200" dirty="0" smtClean="0"/>
          </a:p>
          <a:p>
            <a:r>
              <a:rPr lang="en-GB" sz="1200" dirty="0" smtClean="0"/>
              <a:t>line </a:t>
            </a:r>
            <a:r>
              <a:rPr lang="en-GB" sz="1200" dirty="0"/>
              <a:t>analysis in </a:t>
            </a:r>
            <a:r>
              <a:rPr lang="en-GB" sz="1200" dirty="0" smtClean="0"/>
              <a:t>real </a:t>
            </a:r>
            <a:r>
              <a:rPr lang="en-GB" sz="1200" dirty="0"/>
              <a:t>time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3684385" y="4586264"/>
            <a:ext cx="21417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solidFill>
                  <a:schemeClr val="bg1"/>
                </a:solidFill>
                <a:cs typeface="Arial" panose="020B0604020202020204" pitchFamily="34" charset="0"/>
              </a:rPr>
              <a:t>HEUFT </a:t>
            </a:r>
            <a:r>
              <a:rPr lang="de-DE" sz="1400" i="1" dirty="0" smtClean="0">
                <a:solidFill>
                  <a:schemeClr val="bg1"/>
                </a:solidFill>
                <a:cs typeface="Arial" panose="020B0604020202020204" pitchFamily="34" charset="0"/>
              </a:rPr>
              <a:t>STRATEGY </a:t>
            </a:r>
            <a:r>
              <a:rPr lang="de-DE" sz="1400" i="1" baseline="300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sz="1400" i="1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de-DE" sz="1400" dirty="0" smtClean="0">
                <a:solidFill>
                  <a:schemeClr val="bg1"/>
                </a:solidFill>
                <a:cs typeface="Arial" panose="020B0604020202020204" pitchFamily="34" charset="0"/>
              </a:rPr>
              <a:t>-Server</a:t>
            </a:r>
            <a:endParaRPr lang="de-DE" sz="14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4206" y="3968357"/>
            <a:ext cx="2217288" cy="446686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745" y="503312"/>
            <a:ext cx="3048210" cy="3306085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6935" y="2039818"/>
            <a:ext cx="226119" cy="3446585"/>
          </a:xfrm>
          <a:prstGeom prst="rect">
            <a:avLst/>
          </a:prstGeom>
        </p:spPr>
      </p:pic>
      <p:sp>
        <p:nvSpPr>
          <p:cNvPr id="12" name="Textfeld 11"/>
          <p:cNvSpPr txBox="1"/>
          <p:nvPr/>
        </p:nvSpPr>
        <p:spPr>
          <a:xfrm>
            <a:off x="8018004" y="2919568"/>
            <a:ext cx="7152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>
                <a:solidFill>
                  <a:srgbClr val="62BB47"/>
                </a:solidFill>
                <a:cs typeface="Arial" panose="020B0604020202020204" pitchFamily="34" charset="0"/>
              </a:rPr>
              <a:t>Extension</a:t>
            </a:r>
            <a:endParaRPr lang="de-DE" sz="1000" dirty="0">
              <a:solidFill>
                <a:srgbClr val="62BB47"/>
              </a:solidFill>
              <a:cs typeface="Arial" panose="020B0604020202020204" pitchFamily="34" charset="0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8018004" y="4415043"/>
            <a:ext cx="65434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>
                <a:solidFill>
                  <a:srgbClr val="62BB47"/>
                </a:solidFill>
                <a:cs typeface="Arial" panose="020B0604020202020204" pitchFamily="34" charset="0"/>
              </a:rPr>
              <a:t>Upgrade</a:t>
            </a:r>
            <a:endParaRPr lang="de-DE" sz="1000" dirty="0">
              <a:solidFill>
                <a:srgbClr val="62BB47"/>
              </a:solidFill>
              <a:cs typeface="Arial" panose="020B0604020202020204" pitchFamily="34" charset="0"/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9151817" y="3645192"/>
            <a:ext cx="15822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cs typeface="Arial" panose="020B0604020202020204" pitchFamily="34" charset="0"/>
              </a:rPr>
              <a:t>HEUFT </a:t>
            </a:r>
            <a:r>
              <a:rPr lang="de-DE" sz="1600" i="1" dirty="0" smtClean="0">
                <a:cs typeface="Arial" panose="020B0604020202020204" pitchFamily="34" charset="0"/>
              </a:rPr>
              <a:t>PROFILER</a:t>
            </a:r>
            <a:endParaRPr lang="de-DE" sz="1600" i="1" dirty="0">
              <a:cs typeface="Arial" panose="020B0604020202020204" pitchFamily="34" charset="0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9151817" y="2039818"/>
            <a:ext cx="24306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cs typeface="Arial" panose="020B0604020202020204" pitchFamily="34" charset="0"/>
              </a:rPr>
              <a:t>HEUFT </a:t>
            </a:r>
            <a:r>
              <a:rPr lang="de-DE" sz="1600" i="1" dirty="0" smtClean="0">
                <a:cs typeface="Arial" panose="020B0604020202020204" pitchFamily="34" charset="0"/>
              </a:rPr>
              <a:t>PROFILER </a:t>
            </a:r>
            <a:r>
              <a:rPr lang="de-DE" sz="1600" i="1" dirty="0" err="1" smtClean="0">
                <a:cs typeface="Arial" panose="020B0604020202020204" pitchFamily="34" charset="0"/>
              </a:rPr>
              <a:t>advanced</a:t>
            </a:r>
            <a:endParaRPr lang="de-DE" sz="1600" i="1" dirty="0">
              <a:cs typeface="Arial" panose="020B0604020202020204" pitchFamily="34" charset="0"/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9151817" y="5089667"/>
            <a:ext cx="24527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cs typeface="Arial" panose="020B0604020202020204" pitchFamily="34" charset="0"/>
              </a:rPr>
              <a:t>HEUFT </a:t>
            </a:r>
            <a:r>
              <a:rPr lang="de-DE" sz="1600" i="1" dirty="0" smtClean="0">
                <a:cs typeface="Arial" panose="020B0604020202020204" pitchFamily="34" charset="0"/>
              </a:rPr>
              <a:t>PROFILER </a:t>
            </a:r>
            <a:r>
              <a:rPr lang="de-DE" sz="1600" i="1" dirty="0" err="1" smtClean="0">
                <a:cs typeface="Arial" panose="020B0604020202020204" pitchFamily="34" charset="0"/>
              </a:rPr>
              <a:t>elemental</a:t>
            </a:r>
            <a:endParaRPr lang="de-DE" sz="1600" i="1" dirty="0">
              <a:cs typeface="Arial" panose="020B0604020202020204" pitchFamily="34" charset="0"/>
            </a:endParaRPr>
          </a:p>
        </p:txBody>
      </p:sp>
      <p:sp>
        <p:nvSpPr>
          <p:cNvPr id="18" name="Textplatzhalter 1"/>
          <p:cNvSpPr txBox="1">
            <a:spLocks/>
          </p:cNvSpPr>
          <p:nvPr/>
        </p:nvSpPr>
        <p:spPr>
          <a:xfrm>
            <a:off x="469361" y="384849"/>
            <a:ext cx="1226298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BDE &amp; LINE ANALYSIS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hteck 18"/>
          <p:cNvSpPr/>
          <p:nvPr/>
        </p:nvSpPr>
        <p:spPr>
          <a:xfrm rot="2700000">
            <a:off x="453772" y="3223848"/>
            <a:ext cx="289169" cy="289169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908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-1" y="2659075"/>
            <a:ext cx="5227783" cy="762000"/>
          </a:xfrm>
        </p:spPr>
        <p:txBody>
          <a:bodyPr tIns="288000"/>
          <a:lstStyle/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GB" dirty="0"/>
              <a:t>Full container inspection with pulsed X-ray technology based on the </a:t>
            </a:r>
            <a:r>
              <a:rPr lang="de-DE" sz="1600" b="1" dirty="0" smtClean="0"/>
              <a:t>HEUFT </a:t>
            </a:r>
            <a:r>
              <a:rPr lang="de-DE" sz="1600" b="1" i="1" dirty="0"/>
              <a:t>SPECTRUM </a:t>
            </a:r>
            <a:r>
              <a:rPr lang="de-DE" sz="1600" i="1" baseline="30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sz="1600" b="1" dirty="0" smtClean="0"/>
              <a:t>.</a:t>
            </a:r>
            <a:endParaRPr lang="de-DE" sz="1600" b="1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/>
          </p:nvPr>
        </p:nvSpPr>
        <p:spPr>
          <a:xfrm>
            <a:off x="-1" y="3411849"/>
            <a:ext cx="12192000" cy="865935"/>
          </a:xfrm>
        </p:spPr>
        <p:txBody>
          <a:bodyPr/>
          <a:lstStyle/>
          <a:p>
            <a:r>
              <a:rPr lang="de-DE" b="1" dirty="0"/>
              <a:t>HEUFT </a:t>
            </a:r>
            <a:r>
              <a:rPr lang="de-DE" b="1" i="1" dirty="0" err="1"/>
              <a:t>eXaminer</a:t>
            </a:r>
            <a:r>
              <a:rPr lang="de-DE" b="1" i="1" dirty="0"/>
              <a:t> </a:t>
            </a:r>
            <a:r>
              <a:rPr lang="de-DE" i="1" baseline="30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b="1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de-DE" b="1" i="1" dirty="0"/>
              <a:t>XAC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1" y="1176636"/>
            <a:ext cx="7314152" cy="4919363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4919256" y="2686050"/>
            <a:ext cx="1173266" cy="147005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100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alpha val="0"/>
                  <a:lumMod val="10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90" y="5128013"/>
            <a:ext cx="508375" cy="1381585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9992" y="5207689"/>
            <a:ext cx="1033036" cy="1301909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4140" y="4951454"/>
            <a:ext cx="1189862" cy="1439587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2" y="5128013"/>
            <a:ext cx="1027962" cy="1309505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144" y="4761954"/>
            <a:ext cx="577348" cy="1675564"/>
          </a:xfrm>
          <a:prstGeom prst="rect">
            <a:avLst/>
          </a:prstGeom>
        </p:spPr>
      </p:pic>
      <p:pic>
        <p:nvPicPr>
          <p:cNvPr id="18" name="Grafik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084" y="4433416"/>
            <a:ext cx="692061" cy="2076181"/>
          </a:xfrm>
          <a:prstGeom prst="rect">
            <a:avLst/>
          </a:prstGeom>
        </p:spPr>
      </p:pic>
      <p:pic>
        <p:nvPicPr>
          <p:cNvPr id="19" name="Grafik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8413" y="4809933"/>
            <a:ext cx="805908" cy="1662582"/>
          </a:xfrm>
          <a:prstGeom prst="rect">
            <a:avLst/>
          </a:prstGeom>
        </p:spPr>
      </p:pic>
      <p:pic>
        <p:nvPicPr>
          <p:cNvPr id="20" name="Grafik 1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784" y="5202506"/>
            <a:ext cx="1010830" cy="1331163"/>
          </a:xfrm>
          <a:prstGeom prst="rect">
            <a:avLst/>
          </a:prstGeom>
        </p:spPr>
      </p:pic>
      <p:sp>
        <p:nvSpPr>
          <p:cNvPr id="22" name="Textplatzhalter 1"/>
          <p:cNvSpPr txBox="1">
            <a:spLocks/>
          </p:cNvSpPr>
          <p:nvPr/>
        </p:nvSpPr>
        <p:spPr>
          <a:xfrm>
            <a:off x="469361" y="384849"/>
            <a:ext cx="1707199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FOREIGN OBJECT INSPECTION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hteck 15"/>
          <p:cNvSpPr/>
          <p:nvPr/>
        </p:nvSpPr>
        <p:spPr>
          <a:xfrm rot="2700000">
            <a:off x="582993" y="3998143"/>
            <a:ext cx="289169" cy="289169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011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smtClean="0">
                <a:latin typeface="+mn-lt"/>
                <a:cs typeface="Arial" panose="020B0604020202020204" pitchFamily="34" charset="0"/>
              </a:rPr>
              <a:t>Safe </a:t>
            </a:r>
            <a:r>
              <a:rPr lang="de-DE" dirty="0" err="1" smtClean="0">
                <a:latin typeface="+mn-lt"/>
                <a:cs typeface="Arial" panose="020B0604020202020204" pitchFamily="34" charset="0"/>
              </a:rPr>
              <a:t>along</a:t>
            </a:r>
            <a:r>
              <a:rPr lang="de-DE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de-DE" dirty="0" err="1" smtClean="0">
                <a:latin typeface="+mn-lt"/>
                <a:cs typeface="Arial" panose="020B0604020202020204" pitchFamily="34" charset="0"/>
              </a:rPr>
              <a:t>the</a:t>
            </a:r>
            <a:r>
              <a:rPr lang="de-DE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de-DE" dirty="0" err="1" smtClean="0">
                <a:latin typeface="+mn-lt"/>
                <a:cs typeface="Arial" panose="020B0604020202020204" pitchFamily="34" charset="0"/>
              </a:rPr>
              <a:t>complete</a:t>
            </a:r>
            <a:r>
              <a:rPr lang="de-DE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de-DE" dirty="0" err="1" smtClean="0">
                <a:latin typeface="+mn-lt"/>
                <a:cs typeface="Arial" panose="020B0604020202020204" pitchFamily="34" charset="0"/>
              </a:rPr>
              <a:t>line</a:t>
            </a:r>
            <a:r>
              <a:rPr lang="de-DE" dirty="0" smtClean="0">
                <a:latin typeface="+mn-lt"/>
                <a:cs typeface="Arial" panose="020B0604020202020204" pitchFamily="34" charset="0"/>
              </a:rPr>
              <a:t>!</a:t>
            </a:r>
            <a:endParaRPr lang="de-DE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11" name="Textplatzhalter 1"/>
          <p:cNvSpPr txBox="1">
            <a:spLocks/>
          </p:cNvSpPr>
          <p:nvPr/>
        </p:nvSpPr>
        <p:spPr>
          <a:xfrm>
            <a:off x="469361" y="384849"/>
            <a:ext cx="1707199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FOREIGN OBJECT INSPECTION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hteck 5"/>
          <p:cNvSpPr/>
          <p:nvPr/>
        </p:nvSpPr>
        <p:spPr>
          <a:xfrm rot="2700000">
            <a:off x="5903698" y="5931744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27" y="417572"/>
            <a:ext cx="11179281" cy="5206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086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-1" y="1724655"/>
            <a:ext cx="12192001" cy="1051549"/>
          </a:xfrm>
        </p:spPr>
        <p:txBody>
          <a:bodyPr/>
          <a:lstStyle/>
          <a:p>
            <a:r>
              <a:rPr lang="en-GB" sz="2200" dirty="0"/>
              <a:t>Full container inspection with pulsed X-ray technology based on </a:t>
            </a:r>
            <a:r>
              <a:rPr lang="en-GB" sz="2200" dirty="0" smtClean="0"/>
              <a:t>the </a:t>
            </a:r>
            <a:r>
              <a:rPr lang="de-DE" sz="2200" b="1" dirty="0" smtClean="0">
                <a:cs typeface="Arial" panose="020B0604020202020204" pitchFamily="34" charset="0"/>
              </a:rPr>
              <a:t>HEUFT </a:t>
            </a:r>
            <a:r>
              <a:rPr lang="de-DE" sz="2200" b="1" i="1" dirty="0">
                <a:cs typeface="Arial" panose="020B0604020202020204" pitchFamily="34" charset="0"/>
              </a:rPr>
              <a:t>SPECTRUM </a:t>
            </a:r>
            <a:r>
              <a:rPr lang="de-DE" sz="2200" b="1" i="1" baseline="30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platzhalter 1"/>
          <p:cNvSpPr txBox="1">
            <a:spLocks/>
          </p:cNvSpPr>
          <p:nvPr/>
        </p:nvSpPr>
        <p:spPr>
          <a:xfrm>
            <a:off x="469361" y="384849"/>
            <a:ext cx="1707199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FOREIGN OBJECT INSPECTION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Grafik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23" y="3800114"/>
            <a:ext cx="2514286" cy="1841270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5936" y="4071887"/>
            <a:ext cx="2459570" cy="1585683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1800" y="3800114"/>
            <a:ext cx="2598613" cy="1826415"/>
          </a:xfrm>
          <a:prstGeom prst="rect">
            <a:avLst/>
          </a:prstGeom>
        </p:spPr>
      </p:pic>
      <p:pic>
        <p:nvPicPr>
          <p:cNvPr id="18" name="Grafik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8054" y="4071887"/>
            <a:ext cx="2277165" cy="1685782"/>
          </a:xfrm>
          <a:prstGeom prst="rect">
            <a:avLst/>
          </a:prstGeom>
        </p:spPr>
      </p:pic>
      <p:pic>
        <p:nvPicPr>
          <p:cNvPr id="19" name="Grafik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378" y="3780637"/>
            <a:ext cx="1926981" cy="1977032"/>
          </a:xfrm>
          <a:prstGeom prst="rect">
            <a:avLst/>
          </a:prstGeom>
        </p:spPr>
      </p:pic>
      <p:pic>
        <p:nvPicPr>
          <p:cNvPr id="20" name="Grafik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5357" y="4238625"/>
            <a:ext cx="2710251" cy="1563922"/>
          </a:xfrm>
          <a:prstGeom prst="rect">
            <a:avLst/>
          </a:prstGeom>
        </p:spPr>
      </p:pic>
      <p:sp>
        <p:nvSpPr>
          <p:cNvPr id="21" name="Rechteck 20"/>
          <p:cNvSpPr/>
          <p:nvPr/>
        </p:nvSpPr>
        <p:spPr>
          <a:xfrm>
            <a:off x="1870240" y="4139684"/>
            <a:ext cx="5438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Stone</a:t>
            </a:r>
            <a:endParaRPr lang="en-GB" sz="1400" dirty="0">
              <a:solidFill>
                <a:schemeClr val="bg1">
                  <a:lumMod val="50000"/>
                </a:schemeClr>
              </a:solidFill>
              <a:effectLst/>
            </a:endParaRPr>
          </a:p>
        </p:txBody>
      </p:sp>
      <p:sp>
        <p:nvSpPr>
          <p:cNvPr id="22" name="Rechteck 21"/>
          <p:cNvSpPr/>
          <p:nvPr/>
        </p:nvSpPr>
        <p:spPr>
          <a:xfrm>
            <a:off x="1401043" y="4760648"/>
            <a:ext cx="101835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>
                <a:solidFill>
                  <a:schemeClr val="bg1">
                    <a:lumMod val="50000"/>
                  </a:schemeClr>
                </a:solidFill>
              </a:rPr>
              <a:t>Glass 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splinter</a:t>
            </a:r>
            <a:endParaRPr lang="en-GB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3636004" y="4370960"/>
            <a:ext cx="11213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chemeClr val="bg1">
                    <a:lumMod val="50000"/>
                  </a:schemeClr>
                </a:solidFill>
              </a:rPr>
              <a:t>Metal wire</a:t>
            </a:r>
            <a:endParaRPr lang="en-GB" sz="1200" dirty="0">
              <a:solidFill>
                <a:schemeClr val="bg1">
                  <a:lumMod val="50000"/>
                </a:schemeClr>
              </a:solidFill>
              <a:effectLst/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3542890" y="5203073"/>
            <a:ext cx="109113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>
                <a:solidFill>
                  <a:schemeClr val="bg1">
                    <a:lumMod val="50000"/>
                  </a:schemeClr>
                </a:solidFill>
              </a:rPr>
              <a:t>Shotgun pellet</a:t>
            </a:r>
            <a:endParaRPr lang="en-GB" sz="1200" dirty="0">
              <a:solidFill>
                <a:schemeClr val="bg1">
                  <a:lumMod val="50000"/>
                </a:schemeClr>
              </a:solidFill>
              <a:effectLst/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5171590" y="3764110"/>
            <a:ext cx="55855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>
                <a:solidFill>
                  <a:schemeClr val="bg1">
                    <a:lumMod val="50000"/>
                  </a:schemeClr>
                </a:solidFill>
              </a:rPr>
              <a:t>Screw</a:t>
            </a:r>
            <a:endParaRPr lang="en-GB" sz="1400" dirty="0">
              <a:solidFill>
                <a:schemeClr val="bg1">
                  <a:lumMod val="50000"/>
                </a:schemeClr>
              </a:solidFill>
              <a:effectLst/>
            </a:endParaRPr>
          </a:p>
        </p:txBody>
      </p:sp>
      <p:sp>
        <p:nvSpPr>
          <p:cNvPr id="26" name="Rechteck 25"/>
          <p:cNvSpPr/>
          <p:nvPr/>
        </p:nvSpPr>
        <p:spPr>
          <a:xfrm>
            <a:off x="5761321" y="4799501"/>
            <a:ext cx="101835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>
                <a:solidFill>
                  <a:schemeClr val="bg1">
                    <a:lumMod val="50000"/>
                  </a:schemeClr>
                </a:solidFill>
              </a:rPr>
              <a:t>Glass 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splinter</a:t>
            </a:r>
            <a:endParaRPr lang="en-GB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" name="Rechteck 26"/>
          <p:cNvSpPr/>
          <p:nvPr/>
        </p:nvSpPr>
        <p:spPr>
          <a:xfrm>
            <a:off x="6040984" y="5174783"/>
            <a:ext cx="5438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Stone</a:t>
            </a:r>
            <a:endParaRPr lang="en-GB" sz="1600" dirty="0">
              <a:solidFill>
                <a:schemeClr val="bg1">
                  <a:lumMod val="50000"/>
                </a:schemeClr>
              </a:solidFill>
              <a:effectLst/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7842798" y="5258508"/>
            <a:ext cx="11213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>
                <a:solidFill>
                  <a:schemeClr val="bg1">
                    <a:lumMod val="50000"/>
                  </a:schemeClr>
                </a:solidFill>
              </a:rPr>
              <a:t>Metal wire</a:t>
            </a:r>
            <a:endParaRPr lang="en-GB" sz="1200" dirty="0">
              <a:solidFill>
                <a:schemeClr val="bg1">
                  <a:lumMod val="50000"/>
                </a:schemeClr>
              </a:solidFill>
              <a:effectLst/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11099716" y="4514928"/>
            <a:ext cx="101835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>
                <a:solidFill>
                  <a:schemeClr val="bg1">
                    <a:lumMod val="50000"/>
                  </a:schemeClr>
                </a:solidFill>
              </a:rPr>
              <a:t>Glass </a:t>
            </a:r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splinter</a:t>
            </a:r>
            <a:endParaRPr lang="en-GB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8251457" y="4946038"/>
            <a:ext cx="5438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Stone</a:t>
            </a:r>
            <a:endParaRPr lang="en-GB" sz="1600" dirty="0">
              <a:solidFill>
                <a:schemeClr val="bg1">
                  <a:lumMod val="50000"/>
                </a:schemeClr>
              </a:solidFill>
              <a:effectLst/>
            </a:endParaRPr>
          </a:p>
        </p:txBody>
      </p:sp>
      <p:sp>
        <p:nvSpPr>
          <p:cNvPr id="31" name="Rechteck 30"/>
          <p:cNvSpPr/>
          <p:nvPr/>
        </p:nvSpPr>
        <p:spPr>
          <a:xfrm rot="2700000">
            <a:off x="597407" y="2633391"/>
            <a:ext cx="289169" cy="289169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9806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013591"/>
            <a:ext cx="9124949" cy="4926196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7" y="612446"/>
            <a:ext cx="1822381" cy="5576228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226" y="498647"/>
            <a:ext cx="1282549" cy="1282549"/>
          </a:xfrm>
          <a:prstGeom prst="rect">
            <a:avLst/>
          </a:prstGeom>
          <a:noFill/>
          <a:effectLst>
            <a:outerShdw sx="1000" sy="1000" algn="ctr" rotWithShape="0">
              <a:srgbClr val="000000"/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sp>
        <p:nvSpPr>
          <p:cNvPr id="10" name="Freihandform 9"/>
          <p:cNvSpPr/>
          <p:nvPr/>
        </p:nvSpPr>
        <p:spPr>
          <a:xfrm>
            <a:off x="9925050" y="4391025"/>
            <a:ext cx="1962150" cy="209550"/>
          </a:xfrm>
          <a:custGeom>
            <a:avLst/>
            <a:gdLst>
              <a:gd name="connsiteX0" fmla="*/ 0 w 1962150"/>
              <a:gd name="connsiteY0" fmla="*/ 0 h 209550"/>
              <a:gd name="connsiteX1" fmla="*/ 152400 w 1962150"/>
              <a:gd name="connsiteY1" fmla="*/ 209550 h 209550"/>
              <a:gd name="connsiteX2" fmla="*/ 1962150 w 1962150"/>
              <a:gd name="connsiteY2" fmla="*/ 20955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50" h="209550">
                <a:moveTo>
                  <a:pt x="0" y="0"/>
                </a:moveTo>
                <a:lnTo>
                  <a:pt x="152400" y="209550"/>
                </a:lnTo>
                <a:lnTo>
                  <a:pt x="1962150" y="209550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Freihandform 10"/>
          <p:cNvSpPr/>
          <p:nvPr/>
        </p:nvSpPr>
        <p:spPr>
          <a:xfrm>
            <a:off x="9886950" y="3200400"/>
            <a:ext cx="2019300" cy="371475"/>
          </a:xfrm>
          <a:custGeom>
            <a:avLst/>
            <a:gdLst>
              <a:gd name="connsiteX0" fmla="*/ 0 w 2019300"/>
              <a:gd name="connsiteY0" fmla="*/ 371475 h 371475"/>
              <a:gd name="connsiteX1" fmla="*/ 285750 w 2019300"/>
              <a:gd name="connsiteY1" fmla="*/ 0 h 371475"/>
              <a:gd name="connsiteX2" fmla="*/ 2019300 w 2019300"/>
              <a:gd name="connsiteY2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19300" h="371475">
                <a:moveTo>
                  <a:pt x="0" y="371475"/>
                </a:moveTo>
                <a:lnTo>
                  <a:pt x="285750" y="0"/>
                </a:lnTo>
                <a:lnTo>
                  <a:pt x="2019300" y="0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Freihandform 11"/>
          <p:cNvSpPr/>
          <p:nvPr/>
        </p:nvSpPr>
        <p:spPr>
          <a:xfrm>
            <a:off x="9315450" y="2085975"/>
            <a:ext cx="2600325" cy="1038225"/>
          </a:xfrm>
          <a:custGeom>
            <a:avLst/>
            <a:gdLst>
              <a:gd name="connsiteX0" fmla="*/ 0 w 2600325"/>
              <a:gd name="connsiteY0" fmla="*/ 1038225 h 1038225"/>
              <a:gd name="connsiteX1" fmla="*/ 847725 w 2600325"/>
              <a:gd name="connsiteY1" fmla="*/ 0 h 1038225"/>
              <a:gd name="connsiteX2" fmla="*/ 2600325 w 2600325"/>
              <a:gd name="connsiteY2" fmla="*/ 0 h 1038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00325" h="1038225">
                <a:moveTo>
                  <a:pt x="0" y="1038225"/>
                </a:moveTo>
                <a:lnTo>
                  <a:pt x="847725" y="0"/>
                </a:lnTo>
                <a:lnTo>
                  <a:pt x="2600325" y="0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10075665" y="4614695"/>
            <a:ext cx="1542410" cy="438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HEUFT </a:t>
            </a:r>
            <a:r>
              <a:rPr lang="de-DE" sz="1200" b="1" i="1" dirty="0" smtClean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synchron</a:t>
            </a:r>
          </a:p>
          <a:p>
            <a:r>
              <a:rPr lang="de-DE" sz="1050" dirty="0" err="1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Conveyor</a:t>
            </a:r>
            <a:r>
              <a:rPr lang="de-DE" sz="1050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de-DE" sz="1050" dirty="0" err="1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control</a:t>
            </a:r>
            <a:r>
              <a:rPr lang="de-DE" sz="1050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de-DE" sz="1050" dirty="0" err="1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system</a:t>
            </a:r>
            <a:endParaRPr lang="de-DE" sz="1050" dirty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10081076" y="2788805"/>
            <a:ext cx="1265090" cy="438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HEUFT </a:t>
            </a:r>
            <a:r>
              <a:rPr lang="de-DE" sz="1200" b="1" i="1" dirty="0" err="1" smtClean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conveyor</a:t>
            </a:r>
            <a:endParaRPr lang="de-DE" sz="1200" b="1" dirty="0" smtClean="0">
              <a:solidFill>
                <a:schemeClr val="bg2">
                  <a:lumMod val="50000"/>
                </a:schemeClr>
              </a:solidFill>
              <a:cs typeface="Arial" panose="020B0604020202020204" pitchFamily="34" charset="0"/>
            </a:endParaRPr>
          </a:p>
          <a:p>
            <a:r>
              <a:rPr lang="en-GB" sz="1050" dirty="0">
                <a:solidFill>
                  <a:schemeClr val="bg1">
                    <a:lumMod val="50000"/>
                  </a:schemeClr>
                </a:solidFill>
              </a:rPr>
              <a:t>Powerful conveyors</a:t>
            </a:r>
            <a:endParaRPr lang="en-GB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10075665" y="1638307"/>
            <a:ext cx="1737976" cy="438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 smtClean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HEUFT </a:t>
            </a:r>
            <a:r>
              <a:rPr lang="de-DE" sz="1200" b="1" i="1" dirty="0" err="1" smtClean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rejector</a:t>
            </a:r>
            <a:endParaRPr lang="de-DE" sz="1200" b="1" i="1" dirty="0" smtClean="0">
              <a:solidFill>
                <a:schemeClr val="bg2">
                  <a:lumMod val="50000"/>
                </a:schemeClr>
              </a:solidFill>
              <a:cs typeface="Arial" panose="020B0604020202020204" pitchFamily="34" charset="0"/>
            </a:endParaRPr>
          </a:p>
          <a:p>
            <a:r>
              <a:rPr lang="de-DE" sz="1050" dirty="0" err="1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High-speed</a:t>
            </a:r>
            <a:r>
              <a:rPr lang="de-DE" sz="1050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de-DE" sz="1050" dirty="0" err="1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rejection</a:t>
            </a:r>
            <a:r>
              <a:rPr lang="de-DE" sz="1050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de-DE" sz="1050" dirty="0" err="1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system</a:t>
            </a:r>
            <a:endParaRPr lang="de-DE" sz="1050" dirty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7" name="Textplatzhalter 1"/>
          <p:cNvSpPr txBox="1">
            <a:spLocks/>
          </p:cNvSpPr>
          <p:nvPr/>
        </p:nvSpPr>
        <p:spPr>
          <a:xfrm>
            <a:off x="469361" y="384849"/>
            <a:ext cx="1707199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FOREIGN OBJECT INSPECTION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chteck 17"/>
          <p:cNvSpPr/>
          <p:nvPr/>
        </p:nvSpPr>
        <p:spPr>
          <a:xfrm rot="2700000">
            <a:off x="5903698" y="5931744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smtClean="0">
                <a:latin typeface="+mn-lt"/>
                <a:cs typeface="Arial" panose="020B0604020202020204" pitchFamily="34" charset="0"/>
              </a:rPr>
              <a:t>Turnkey-solution</a:t>
            </a:r>
            <a:endParaRPr lang="de-DE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6" name="Grafik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0950" y="5243814"/>
            <a:ext cx="1408176" cy="57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82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rafik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9574" y="3093988"/>
            <a:ext cx="726187" cy="1083553"/>
          </a:xfrm>
          <a:prstGeom prst="rect">
            <a:avLst/>
          </a:prstGeom>
          <a:ln w="6350">
            <a:solidFill>
              <a:schemeClr val="bg1">
                <a:lumMod val="65000"/>
              </a:schemeClr>
            </a:solidFill>
          </a:ln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35" y="308541"/>
            <a:ext cx="7672007" cy="5921427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61" y="819909"/>
            <a:ext cx="1029587" cy="644367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255" y="1825705"/>
            <a:ext cx="728462" cy="1000191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8813" y="4496962"/>
            <a:ext cx="736904" cy="1035175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4318" y="1858958"/>
            <a:ext cx="1176294" cy="933683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4318" y="3218826"/>
            <a:ext cx="1138990" cy="904073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4318" y="4549084"/>
            <a:ext cx="1176294" cy="930932"/>
          </a:xfrm>
          <a:prstGeom prst="rect">
            <a:avLst/>
          </a:prstGeom>
        </p:spPr>
      </p:pic>
      <p:sp>
        <p:nvSpPr>
          <p:cNvPr id="13" name="Textfeld 12"/>
          <p:cNvSpPr txBox="1"/>
          <p:nvPr/>
        </p:nvSpPr>
        <p:spPr>
          <a:xfrm>
            <a:off x="336380" y="1486342"/>
            <a:ext cx="17213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/>
              <a:t>Gap not </a:t>
            </a:r>
            <a:r>
              <a:rPr lang="en-GB" sz="1600" dirty="0" smtClean="0"/>
              <a:t>necessary</a:t>
            </a:r>
            <a:endParaRPr lang="en-GB" sz="1600" dirty="0"/>
          </a:p>
        </p:txBody>
      </p:sp>
      <p:sp>
        <p:nvSpPr>
          <p:cNvPr id="15" name="Freihandform 14"/>
          <p:cNvSpPr/>
          <p:nvPr/>
        </p:nvSpPr>
        <p:spPr>
          <a:xfrm>
            <a:off x="5374105" y="2727158"/>
            <a:ext cx="3424990" cy="184484"/>
          </a:xfrm>
          <a:custGeom>
            <a:avLst/>
            <a:gdLst>
              <a:gd name="connsiteX0" fmla="*/ 3424990 w 3424990"/>
              <a:gd name="connsiteY0" fmla="*/ 168442 h 184484"/>
              <a:gd name="connsiteX1" fmla="*/ 152400 w 3424990"/>
              <a:gd name="connsiteY1" fmla="*/ 184484 h 184484"/>
              <a:gd name="connsiteX2" fmla="*/ 0 w 3424990"/>
              <a:gd name="connsiteY2" fmla="*/ 0 h 18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24990" h="184484">
                <a:moveTo>
                  <a:pt x="3424990" y="168442"/>
                </a:moveTo>
                <a:lnTo>
                  <a:pt x="152400" y="184484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Freihandform 15"/>
          <p:cNvSpPr/>
          <p:nvPr/>
        </p:nvSpPr>
        <p:spPr>
          <a:xfrm>
            <a:off x="4588042" y="2799347"/>
            <a:ext cx="4227095" cy="1435769"/>
          </a:xfrm>
          <a:custGeom>
            <a:avLst/>
            <a:gdLst>
              <a:gd name="connsiteX0" fmla="*/ 4227095 w 4227095"/>
              <a:gd name="connsiteY0" fmla="*/ 1435769 h 1435769"/>
              <a:gd name="connsiteX1" fmla="*/ 1058779 w 4227095"/>
              <a:gd name="connsiteY1" fmla="*/ 1435769 h 1435769"/>
              <a:gd name="connsiteX2" fmla="*/ 0 w 4227095"/>
              <a:gd name="connsiteY2" fmla="*/ 0 h 1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27095" h="1435769">
                <a:moveTo>
                  <a:pt x="4227095" y="1435769"/>
                </a:moveTo>
                <a:lnTo>
                  <a:pt x="1058779" y="1435769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Freihandform 19"/>
          <p:cNvSpPr/>
          <p:nvPr/>
        </p:nvSpPr>
        <p:spPr>
          <a:xfrm>
            <a:off x="3970421" y="3360821"/>
            <a:ext cx="4820653" cy="2221832"/>
          </a:xfrm>
          <a:custGeom>
            <a:avLst/>
            <a:gdLst>
              <a:gd name="connsiteX0" fmla="*/ 4820653 w 4820653"/>
              <a:gd name="connsiteY0" fmla="*/ 2221832 h 2221832"/>
              <a:gd name="connsiteX1" fmla="*/ 1532021 w 4820653"/>
              <a:gd name="connsiteY1" fmla="*/ 2221832 h 2221832"/>
              <a:gd name="connsiteX2" fmla="*/ 0 w 4820653"/>
              <a:gd name="connsiteY2" fmla="*/ 0 h 2221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20653" h="2221832">
                <a:moveTo>
                  <a:pt x="4820653" y="2221832"/>
                </a:moveTo>
                <a:lnTo>
                  <a:pt x="1532021" y="2221832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Textfeld 20"/>
          <p:cNvSpPr txBox="1"/>
          <p:nvPr/>
        </p:nvSpPr>
        <p:spPr>
          <a:xfrm>
            <a:off x="7970758" y="4217419"/>
            <a:ext cx="91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Sidewall 2</a:t>
            </a:r>
          </a:p>
        </p:txBody>
      </p:sp>
      <p:sp>
        <p:nvSpPr>
          <p:cNvPr id="22" name="Textfeld 21"/>
          <p:cNvSpPr txBox="1"/>
          <p:nvPr/>
        </p:nvSpPr>
        <p:spPr>
          <a:xfrm>
            <a:off x="7970757" y="1551181"/>
            <a:ext cx="91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Sidewall 1</a:t>
            </a:r>
          </a:p>
        </p:txBody>
      </p:sp>
      <p:sp>
        <p:nvSpPr>
          <p:cNvPr id="23" name="Textfeld 22"/>
          <p:cNvSpPr txBox="1"/>
          <p:nvPr/>
        </p:nvSpPr>
        <p:spPr>
          <a:xfrm>
            <a:off x="7970757" y="2861719"/>
            <a:ext cx="18902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Double base inspection</a:t>
            </a:r>
          </a:p>
        </p:txBody>
      </p:sp>
      <p:pic>
        <p:nvPicPr>
          <p:cNvPr id="24" name="Grafik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0349" y="3916800"/>
            <a:ext cx="1502351" cy="240750"/>
          </a:xfrm>
          <a:prstGeom prst="rect">
            <a:avLst/>
          </a:prstGeom>
        </p:spPr>
      </p:pic>
      <p:sp>
        <p:nvSpPr>
          <p:cNvPr id="25" name="Textfeld 24"/>
          <p:cNvSpPr txBox="1"/>
          <p:nvPr/>
        </p:nvSpPr>
        <p:spPr>
          <a:xfrm>
            <a:off x="8614050" y="3901231"/>
            <a:ext cx="164019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solidFill>
                  <a:schemeClr val="bg1"/>
                </a:solidFill>
              </a:rPr>
              <a:t>Only available </a:t>
            </a:r>
            <a:r>
              <a:rPr lang="en-GB" sz="1050" dirty="0" smtClean="0">
                <a:solidFill>
                  <a:schemeClr val="bg1"/>
                </a:solidFill>
              </a:rPr>
              <a:t>from HEUFT</a:t>
            </a:r>
            <a:endParaRPr lang="en-GB" sz="1050" dirty="0">
              <a:solidFill>
                <a:schemeClr val="bg1"/>
              </a:solidFill>
            </a:endParaRPr>
          </a:p>
        </p:txBody>
      </p:sp>
      <p:sp>
        <p:nvSpPr>
          <p:cNvPr id="27" name="Textplatzhalter 1"/>
          <p:cNvSpPr txBox="1">
            <a:spLocks/>
          </p:cNvSpPr>
          <p:nvPr/>
        </p:nvSpPr>
        <p:spPr>
          <a:xfrm>
            <a:off x="469361" y="384849"/>
            <a:ext cx="1707199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FOREIGN OBJECT INSPECTION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Rechteck 25"/>
          <p:cNvSpPr/>
          <p:nvPr/>
        </p:nvSpPr>
        <p:spPr>
          <a:xfrm rot="2700000">
            <a:off x="5903699" y="5917207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smtClean="0">
                <a:latin typeface="+mn-lt"/>
                <a:cs typeface="Arial" panose="020B0604020202020204" pitchFamily="34" charset="0"/>
              </a:rPr>
              <a:t>HEUFT </a:t>
            </a:r>
            <a:r>
              <a:rPr lang="de-DE" i="1" dirty="0" err="1" smtClean="0">
                <a:latin typeface="+mn-lt"/>
                <a:cs typeface="Arial" panose="020B0604020202020204" pitchFamily="34" charset="0"/>
              </a:rPr>
              <a:t>eXaminer</a:t>
            </a:r>
            <a:r>
              <a:rPr lang="de-DE" i="1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de-DE" i="1" baseline="30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i="1" dirty="0" smtClean="0">
                <a:latin typeface="+mn-lt"/>
                <a:cs typeface="Arial" panose="020B0604020202020204" pitchFamily="34" charset="0"/>
              </a:rPr>
              <a:t> XAC</a:t>
            </a:r>
            <a:r>
              <a:rPr lang="de-DE" dirty="0" smtClean="0">
                <a:latin typeface="+mn-lt"/>
                <a:cs typeface="Arial" panose="020B0604020202020204" pitchFamily="34" charset="0"/>
              </a:rPr>
              <a:t>: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>
                <a:latin typeface="+mn-lt"/>
              </a:rPr>
              <a:t>the detection modules</a:t>
            </a:r>
          </a:p>
        </p:txBody>
      </p:sp>
    </p:spTree>
    <p:extLst>
      <p:ext uri="{BB962C8B-B14F-4D97-AF65-F5344CB8AC3E}">
        <p14:creationId xmlns:p14="http://schemas.microsoft.com/office/powerpoint/2010/main" val="2321825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9974" y="-121989"/>
            <a:ext cx="8407596" cy="6234288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313" y="928471"/>
            <a:ext cx="1138990" cy="904073"/>
          </a:xfrm>
          <a:prstGeom prst="rect">
            <a:avLst/>
          </a:prstGeom>
        </p:spPr>
      </p:pic>
      <p:sp>
        <p:nvSpPr>
          <p:cNvPr id="11" name="Freihandform 10"/>
          <p:cNvSpPr/>
          <p:nvPr/>
        </p:nvSpPr>
        <p:spPr>
          <a:xfrm>
            <a:off x="7339263" y="5061284"/>
            <a:ext cx="1572126" cy="264695"/>
          </a:xfrm>
          <a:custGeom>
            <a:avLst/>
            <a:gdLst>
              <a:gd name="connsiteX0" fmla="*/ 0 w 1572126"/>
              <a:gd name="connsiteY0" fmla="*/ 0 h 264695"/>
              <a:gd name="connsiteX1" fmla="*/ 208548 w 1572126"/>
              <a:gd name="connsiteY1" fmla="*/ 264695 h 264695"/>
              <a:gd name="connsiteX2" fmla="*/ 1572126 w 1572126"/>
              <a:gd name="connsiteY2" fmla="*/ 264695 h 264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72126" h="264695">
                <a:moveTo>
                  <a:pt x="0" y="0"/>
                </a:moveTo>
                <a:lnTo>
                  <a:pt x="208548" y="264695"/>
                </a:lnTo>
                <a:lnTo>
                  <a:pt x="1572126" y="264695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1"/>
          <p:cNvSpPr txBox="1"/>
          <p:nvPr/>
        </p:nvSpPr>
        <p:spPr>
          <a:xfrm>
            <a:off x="7587444" y="5003552"/>
            <a:ext cx="1399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Special chain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9039711" y="4556282"/>
            <a:ext cx="6190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cs typeface="Arial" panose="020B0604020202020204" pitchFamily="34" charset="0"/>
              </a:rPr>
              <a:t>Glass</a:t>
            </a:r>
            <a:endParaRPr lang="de-DE" sz="1600" dirty="0">
              <a:cs typeface="Arial" panose="020B0604020202020204" pitchFamily="34" charset="0"/>
            </a:endParaRPr>
          </a:p>
        </p:txBody>
      </p:sp>
      <p:sp>
        <p:nvSpPr>
          <p:cNvPr id="15" name="Textplatzhalter 1"/>
          <p:cNvSpPr txBox="1">
            <a:spLocks/>
          </p:cNvSpPr>
          <p:nvPr/>
        </p:nvSpPr>
        <p:spPr>
          <a:xfrm>
            <a:off x="469361" y="384849"/>
            <a:ext cx="1707199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FOREIGN OBJECT INSPECTION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6" name="Grafik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157" y="988297"/>
            <a:ext cx="1502351" cy="240750"/>
          </a:xfrm>
          <a:prstGeom prst="rect">
            <a:avLst/>
          </a:prstGeom>
        </p:spPr>
      </p:pic>
      <p:sp>
        <p:nvSpPr>
          <p:cNvPr id="17" name="Textfeld 16"/>
          <p:cNvSpPr txBox="1"/>
          <p:nvPr/>
        </p:nvSpPr>
        <p:spPr>
          <a:xfrm>
            <a:off x="1395303" y="996173"/>
            <a:ext cx="15680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>
                <a:solidFill>
                  <a:schemeClr val="bg1"/>
                </a:solidFill>
              </a:rPr>
              <a:t>Only available </a:t>
            </a:r>
            <a:r>
              <a:rPr lang="en-GB" sz="1000" dirty="0" smtClean="0">
                <a:solidFill>
                  <a:schemeClr val="bg1"/>
                </a:solidFill>
              </a:rPr>
              <a:t>from HEUFT</a:t>
            </a:r>
            <a:endParaRPr lang="en-GB" sz="1000" dirty="0">
              <a:solidFill>
                <a:schemeClr val="bg1"/>
              </a:solidFill>
            </a:endParaRPr>
          </a:p>
        </p:txBody>
      </p:sp>
      <p:sp>
        <p:nvSpPr>
          <p:cNvPr id="14" name="Rechteck 13"/>
          <p:cNvSpPr/>
          <p:nvPr/>
        </p:nvSpPr>
        <p:spPr>
          <a:xfrm rot="2700000">
            <a:off x="5903699" y="5917207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>
                <a:latin typeface="+mn-lt"/>
                <a:cs typeface="Arial" panose="020B0604020202020204" pitchFamily="34" charset="0"/>
              </a:rPr>
              <a:t>HEUFT </a:t>
            </a:r>
            <a:r>
              <a:rPr lang="de-DE" i="1" dirty="0" err="1">
                <a:latin typeface="+mn-lt"/>
                <a:cs typeface="Arial" panose="020B0604020202020204" pitchFamily="34" charset="0"/>
              </a:rPr>
              <a:t>eXaminer</a:t>
            </a:r>
            <a:r>
              <a:rPr lang="de-DE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i="1" baseline="30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i="1" dirty="0">
                <a:latin typeface="+mn-lt"/>
                <a:cs typeface="Arial" panose="020B0604020202020204" pitchFamily="34" charset="0"/>
              </a:rPr>
              <a:t> XAC</a:t>
            </a:r>
            <a:r>
              <a:rPr lang="de-DE" dirty="0" smtClean="0">
                <a:latin typeface="+mn-lt"/>
                <a:cs typeface="Arial" panose="020B0604020202020204" pitchFamily="34" charset="0"/>
              </a:rPr>
              <a:t>: </a:t>
            </a:r>
            <a:r>
              <a:rPr lang="en-GB" dirty="0">
                <a:latin typeface="+mn-lt"/>
              </a:rPr>
              <a:t>double base inspection</a:t>
            </a:r>
          </a:p>
        </p:txBody>
      </p:sp>
      <p:pic>
        <p:nvPicPr>
          <p:cNvPr id="18" name="Grafik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9379" y="1663688"/>
            <a:ext cx="1938588" cy="289259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34905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ctr">
              <a:lnSpc>
                <a:spcPct val="100000"/>
              </a:lnSpc>
            </a:pPr>
            <a:endParaRPr lang="de-DE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Video 1 Doppelte Bodeninspektion – Natürliche Schwankunge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70681" y="1111214"/>
            <a:ext cx="2781300" cy="3657600"/>
          </a:xfrm>
          <a:prstGeom prst="rect">
            <a:avLst/>
          </a:prstGeom>
        </p:spPr>
      </p:pic>
      <p:pic>
        <p:nvPicPr>
          <p:cNvPr id="8" name="Video 2 Doppelte Bodeninspektion - Innenkantenzentrierung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705349" y="1111214"/>
            <a:ext cx="2781300" cy="3657600"/>
          </a:xfrm>
          <a:prstGeom prst="rect">
            <a:avLst/>
          </a:prstGeom>
        </p:spPr>
      </p:pic>
      <p:pic>
        <p:nvPicPr>
          <p:cNvPr id="9" name="Video 3 Doppelte Bodeninspektion – Dynamische Nachführen der Inspektionsmasken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340017" y="1111214"/>
            <a:ext cx="2781300" cy="3657600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4907217" y="5861566"/>
            <a:ext cx="24189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Dynamic glass </a:t>
            </a:r>
            <a:endParaRPr lang="en-GB" dirty="0" smtClean="0">
              <a:solidFill>
                <a:schemeClr val="bg1"/>
              </a:solidFill>
            </a:endParaRPr>
          </a:p>
          <a:p>
            <a:pPr algn="ctr"/>
            <a:r>
              <a:rPr lang="en-GB" dirty="0" smtClean="0">
                <a:solidFill>
                  <a:schemeClr val="bg1"/>
                </a:solidFill>
              </a:rPr>
              <a:t>thickness </a:t>
            </a:r>
            <a:r>
              <a:rPr lang="en-GB" dirty="0">
                <a:solidFill>
                  <a:schemeClr val="bg1"/>
                </a:solidFill>
              </a:rPr>
              <a:t>measurement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1861399" y="6000064"/>
            <a:ext cx="1199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Base mask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9009155" y="5861565"/>
            <a:ext cx="14430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Inspection in </a:t>
            </a:r>
            <a:endParaRPr lang="en-GB" dirty="0" smtClean="0">
              <a:solidFill>
                <a:schemeClr val="bg1"/>
              </a:solidFill>
            </a:endParaRPr>
          </a:p>
          <a:p>
            <a:pPr algn="ctr"/>
            <a:r>
              <a:rPr lang="en-GB" dirty="0" smtClean="0">
                <a:solidFill>
                  <a:schemeClr val="bg1"/>
                </a:solidFill>
              </a:rPr>
              <a:t>all </a:t>
            </a:r>
            <a:r>
              <a:rPr lang="en-GB" dirty="0">
                <a:solidFill>
                  <a:schemeClr val="bg1"/>
                </a:solidFill>
              </a:rPr>
              <a:t>areas</a:t>
            </a:r>
          </a:p>
        </p:txBody>
      </p:sp>
      <p:sp>
        <p:nvSpPr>
          <p:cNvPr id="17" name="Textplatzhalter 1"/>
          <p:cNvSpPr txBox="1">
            <a:spLocks/>
          </p:cNvSpPr>
          <p:nvPr/>
        </p:nvSpPr>
        <p:spPr>
          <a:xfrm>
            <a:off x="469361" y="384849"/>
            <a:ext cx="1707199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FOREIGN OBJECT INSPECTION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hteck 15"/>
          <p:cNvSpPr/>
          <p:nvPr/>
        </p:nvSpPr>
        <p:spPr>
          <a:xfrm rot="2700000">
            <a:off x="5903701" y="5376461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/>
          <p:cNvSpPr/>
          <p:nvPr/>
        </p:nvSpPr>
        <p:spPr>
          <a:xfrm rot="2700000">
            <a:off x="9535575" y="5378757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/>
          <p:cNvSpPr/>
          <p:nvPr/>
        </p:nvSpPr>
        <p:spPr>
          <a:xfrm rot="2700000">
            <a:off x="2296311" y="5383517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9716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Video 14 Boden Objekte – Rotation Fremdkörper Bode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235124" y="1156225"/>
            <a:ext cx="2514600" cy="3657600"/>
          </a:xfrm>
          <a:prstGeom prst="rect">
            <a:avLst/>
          </a:prstGeom>
        </p:spPr>
      </p:pic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sz="2600" dirty="0" err="1" smtClean="0">
                <a:latin typeface="+mn-lt"/>
                <a:cs typeface="Arial" panose="020B0604020202020204" pitchFamily="34" charset="0"/>
              </a:rPr>
              <a:t>Enlightenment</a:t>
            </a:r>
            <a:r>
              <a:rPr lang="de-DE" sz="2600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en-GB" sz="2600" dirty="0">
                <a:latin typeface="+mn-lt"/>
              </a:rPr>
              <a:t>– base inspection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911" y="5411772"/>
            <a:ext cx="2311787" cy="359176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8936" y="4535074"/>
            <a:ext cx="906592" cy="1005493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0089" y="5236853"/>
            <a:ext cx="653767" cy="653767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8678724" y="5396142"/>
            <a:ext cx="20185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>
                <a:solidFill>
                  <a:schemeClr val="bg1"/>
                </a:solidFill>
                <a:cs typeface="Arial" panose="020B0604020202020204" pitchFamily="34" charset="0"/>
              </a:rPr>
              <a:t>ENLIGHTENMENT</a:t>
            </a:r>
            <a:endParaRPr lang="de-DE" sz="1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9" name="Video 12 Seitenwand 1 – Rotation Fremdkörper Boden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442274" y="1156225"/>
            <a:ext cx="2514600" cy="3657600"/>
          </a:xfrm>
          <a:prstGeom prst="rect">
            <a:avLst/>
          </a:prstGeom>
        </p:spPr>
      </p:pic>
      <p:pic>
        <p:nvPicPr>
          <p:cNvPr id="10" name="Video 13 Boden – Rotation Fremdkörper Boden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838699" y="1156225"/>
            <a:ext cx="2514600" cy="3657600"/>
          </a:xfrm>
          <a:prstGeom prst="rect">
            <a:avLst/>
          </a:prstGeom>
        </p:spPr>
      </p:pic>
      <p:sp>
        <p:nvSpPr>
          <p:cNvPr id="14" name="Textplatzhalter 1"/>
          <p:cNvSpPr txBox="1">
            <a:spLocks/>
          </p:cNvSpPr>
          <p:nvPr/>
        </p:nvSpPr>
        <p:spPr>
          <a:xfrm>
            <a:off x="469361" y="384849"/>
            <a:ext cx="1707199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FOREIGN OBJECT INSPECTION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hteck 14"/>
          <p:cNvSpPr/>
          <p:nvPr/>
        </p:nvSpPr>
        <p:spPr>
          <a:xfrm rot="2700000">
            <a:off x="5903701" y="5376461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 rot="2700000">
            <a:off x="2440455" y="5376459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58216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918" y="-371872"/>
            <a:ext cx="9531193" cy="6484171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812" y="814199"/>
            <a:ext cx="1352755" cy="1070585"/>
          </a:xfrm>
          <a:prstGeom prst="rect">
            <a:avLst/>
          </a:prstGeom>
        </p:spPr>
      </p:pic>
      <p:sp>
        <p:nvSpPr>
          <p:cNvPr id="8" name="Textplatzhalter 1"/>
          <p:cNvSpPr txBox="1">
            <a:spLocks/>
          </p:cNvSpPr>
          <p:nvPr/>
        </p:nvSpPr>
        <p:spPr>
          <a:xfrm>
            <a:off x="469361" y="384849"/>
            <a:ext cx="1814599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DOUBLE SIDEWALL INSPECTION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hteck 6"/>
          <p:cNvSpPr/>
          <p:nvPr/>
        </p:nvSpPr>
        <p:spPr>
          <a:xfrm rot="2700000">
            <a:off x="5903702" y="5917207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>
                <a:latin typeface="+mn-lt"/>
                <a:cs typeface="Arial" panose="020B0604020202020204" pitchFamily="34" charset="0"/>
              </a:rPr>
              <a:t>HEUFT </a:t>
            </a:r>
            <a:r>
              <a:rPr lang="de-DE" i="1" dirty="0" err="1">
                <a:latin typeface="+mn-lt"/>
                <a:cs typeface="Arial" panose="020B0604020202020204" pitchFamily="34" charset="0"/>
              </a:rPr>
              <a:t>eXaminer</a:t>
            </a:r>
            <a:r>
              <a:rPr lang="de-DE" i="1" dirty="0">
                <a:latin typeface="+mn-lt"/>
                <a:cs typeface="Arial" panose="020B0604020202020204" pitchFamily="34" charset="0"/>
              </a:rPr>
              <a:t> </a:t>
            </a:r>
            <a:r>
              <a:rPr lang="de-DE" i="1" baseline="30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i="1" dirty="0">
                <a:latin typeface="+mn-lt"/>
                <a:cs typeface="Arial" panose="020B0604020202020204" pitchFamily="34" charset="0"/>
              </a:rPr>
              <a:t> </a:t>
            </a:r>
            <a:r>
              <a:rPr lang="de-DE" i="1" dirty="0" smtClean="0">
                <a:latin typeface="+mn-lt"/>
                <a:cs typeface="Arial" panose="020B0604020202020204" pitchFamily="34" charset="0"/>
              </a:rPr>
              <a:t>XAC</a:t>
            </a:r>
            <a:r>
              <a:rPr lang="de-DE" dirty="0" smtClean="0">
                <a:latin typeface="+mn-lt"/>
                <a:cs typeface="Arial" panose="020B0604020202020204" pitchFamily="34" charset="0"/>
              </a:rPr>
              <a:t>: </a:t>
            </a:r>
            <a:r>
              <a:rPr lang="en-GB" dirty="0">
                <a:latin typeface="+mn-lt"/>
              </a:rPr>
              <a:t>sidewall </a:t>
            </a:r>
            <a:r>
              <a:rPr lang="en-GB" dirty="0" smtClean="0">
                <a:latin typeface="+mn-lt"/>
              </a:rPr>
              <a:t>modules</a:t>
            </a:r>
            <a:endParaRPr lang="en-GB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32308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023" y="0"/>
            <a:ext cx="8902875" cy="6176211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62" y="1147748"/>
            <a:ext cx="1443625" cy="1145877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0517" y="1758323"/>
            <a:ext cx="2133545" cy="2929394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9234552" y="4663113"/>
            <a:ext cx="6190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cs typeface="Arial" panose="020B0604020202020204" pitchFamily="34" charset="0"/>
              </a:rPr>
              <a:t>G</a:t>
            </a:r>
            <a:r>
              <a:rPr lang="de-DE" sz="1600" dirty="0" smtClean="0">
                <a:cs typeface="Arial" panose="020B0604020202020204" pitchFamily="34" charset="0"/>
              </a:rPr>
              <a:t>lass</a:t>
            </a:r>
            <a:endParaRPr lang="de-DE" sz="1600" dirty="0">
              <a:cs typeface="Arial" panose="020B0604020202020204" pitchFamily="34" charset="0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236362" y="961220"/>
            <a:ext cx="91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Sidewall 1</a:t>
            </a:r>
          </a:p>
        </p:txBody>
      </p:sp>
      <p:sp>
        <p:nvSpPr>
          <p:cNvPr id="12" name="Textplatzhalter 1"/>
          <p:cNvSpPr txBox="1">
            <a:spLocks/>
          </p:cNvSpPr>
          <p:nvPr/>
        </p:nvSpPr>
        <p:spPr>
          <a:xfrm>
            <a:off x="469361" y="384849"/>
            <a:ext cx="1814599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DOUBLE SIDEWALL INSPECTION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hteck 9"/>
          <p:cNvSpPr/>
          <p:nvPr/>
        </p:nvSpPr>
        <p:spPr>
          <a:xfrm rot="2700000">
            <a:off x="5903702" y="5917207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>
                <a:latin typeface="+mn-lt"/>
                <a:cs typeface="Arial" panose="020B0604020202020204" pitchFamily="34" charset="0"/>
              </a:rPr>
              <a:t>HEUFT </a:t>
            </a:r>
            <a:r>
              <a:rPr lang="de-DE" i="1" dirty="0" err="1">
                <a:latin typeface="+mn-lt"/>
                <a:cs typeface="Arial" panose="020B0604020202020204" pitchFamily="34" charset="0"/>
              </a:rPr>
              <a:t>eXaminer</a:t>
            </a:r>
            <a:r>
              <a:rPr lang="de-DE" i="1" dirty="0">
                <a:latin typeface="+mn-lt"/>
                <a:cs typeface="Arial" panose="020B0604020202020204" pitchFamily="34" charset="0"/>
              </a:rPr>
              <a:t> </a:t>
            </a:r>
            <a:r>
              <a:rPr lang="de-DE" i="1" baseline="30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i="1" dirty="0">
                <a:latin typeface="+mn-lt"/>
                <a:cs typeface="Arial" panose="020B0604020202020204" pitchFamily="34" charset="0"/>
              </a:rPr>
              <a:t> XAC</a:t>
            </a:r>
            <a:r>
              <a:rPr lang="de-DE" dirty="0">
                <a:latin typeface="+mn-lt"/>
                <a:cs typeface="Arial" panose="020B0604020202020204" pitchFamily="34" charset="0"/>
              </a:rPr>
              <a:t>: </a:t>
            </a:r>
            <a:r>
              <a:rPr lang="en-GB" dirty="0">
                <a:latin typeface="+mn-lt"/>
              </a:rPr>
              <a:t>sidewall module 1</a:t>
            </a:r>
          </a:p>
        </p:txBody>
      </p:sp>
    </p:spTree>
    <p:extLst>
      <p:ext uri="{BB962C8B-B14F-4D97-AF65-F5344CB8AC3E}">
        <p14:creationId xmlns:p14="http://schemas.microsoft.com/office/powerpoint/2010/main" val="3005421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>
                <a:latin typeface="+mn-lt"/>
              </a:rPr>
              <a:t>Video for sidewall module 1</a:t>
            </a:r>
          </a:p>
        </p:txBody>
      </p:sp>
      <p:pic>
        <p:nvPicPr>
          <p:cNvPr id="5" name="Video 5  Seitenwandinspektion 1 – Randfilter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705349" y="1259292"/>
            <a:ext cx="2781300" cy="3657600"/>
          </a:xfrm>
          <a:prstGeom prst="rect">
            <a:avLst/>
          </a:prstGeom>
        </p:spPr>
      </p:pic>
      <p:pic>
        <p:nvPicPr>
          <p:cNvPr id="6" name="Video 4  Seitenwandinspektion 1 – Schwankung Dom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86628" y="1259292"/>
            <a:ext cx="2781300" cy="3657600"/>
          </a:xfrm>
          <a:prstGeom prst="rect">
            <a:avLst/>
          </a:prstGeom>
        </p:spPr>
      </p:pic>
      <p:pic>
        <p:nvPicPr>
          <p:cNvPr id="7" name="Video 6 Seitenwandinspektion 1 – Fehler im Bodenbereich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124070" y="1259292"/>
            <a:ext cx="2781300" cy="3657600"/>
          </a:xfrm>
          <a:prstGeom prst="rect">
            <a:avLst/>
          </a:prstGeom>
        </p:spPr>
      </p:pic>
      <p:sp>
        <p:nvSpPr>
          <p:cNvPr id="10" name="Textplatzhalter 1"/>
          <p:cNvSpPr txBox="1">
            <a:spLocks/>
          </p:cNvSpPr>
          <p:nvPr/>
        </p:nvSpPr>
        <p:spPr>
          <a:xfrm>
            <a:off x="469361" y="384849"/>
            <a:ext cx="1814599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DOUBLE SIDEWALL INSPECTION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hteck 10"/>
          <p:cNvSpPr/>
          <p:nvPr/>
        </p:nvSpPr>
        <p:spPr>
          <a:xfrm rot="2700000">
            <a:off x="5903701" y="5376461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 rot="2700000">
            <a:off x="2421947" y="5376460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/>
        </p:nvSpPr>
        <p:spPr>
          <a:xfrm rot="2700000">
            <a:off x="9229144" y="5376460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4415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141" y="88232"/>
            <a:ext cx="9808089" cy="6858000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62" y="1147748"/>
            <a:ext cx="1443625" cy="1145877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7591" y="1667191"/>
            <a:ext cx="2334494" cy="3279409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9018173" y="4919299"/>
            <a:ext cx="6190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cs typeface="Arial" panose="020B0604020202020204" pitchFamily="34" charset="0"/>
              </a:rPr>
              <a:t>G</a:t>
            </a:r>
            <a:r>
              <a:rPr lang="de-DE" sz="1600" dirty="0" smtClean="0">
                <a:cs typeface="Arial" panose="020B0604020202020204" pitchFamily="34" charset="0"/>
              </a:rPr>
              <a:t>lass</a:t>
            </a:r>
            <a:endParaRPr lang="de-DE" sz="1400" dirty="0">
              <a:cs typeface="Arial" panose="020B0604020202020204" pitchFamily="34" charset="0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236362" y="953852"/>
            <a:ext cx="91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Sidewall 2</a:t>
            </a:r>
          </a:p>
        </p:txBody>
      </p:sp>
      <p:sp>
        <p:nvSpPr>
          <p:cNvPr id="10" name="Textplatzhalter 1"/>
          <p:cNvSpPr txBox="1">
            <a:spLocks/>
          </p:cNvSpPr>
          <p:nvPr/>
        </p:nvSpPr>
        <p:spPr>
          <a:xfrm>
            <a:off x="469361" y="384849"/>
            <a:ext cx="1814599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DOUBLE SIDEWALL INSPECTION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hteck 10"/>
          <p:cNvSpPr/>
          <p:nvPr/>
        </p:nvSpPr>
        <p:spPr>
          <a:xfrm rot="2700000">
            <a:off x="5903702" y="5917206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>
                <a:latin typeface="+mn-lt"/>
                <a:cs typeface="Arial" panose="020B0604020202020204" pitchFamily="34" charset="0"/>
              </a:rPr>
              <a:t>HEUFT </a:t>
            </a:r>
            <a:r>
              <a:rPr lang="de-DE" i="1" dirty="0" err="1">
                <a:latin typeface="+mn-lt"/>
                <a:cs typeface="Arial" panose="020B0604020202020204" pitchFamily="34" charset="0"/>
              </a:rPr>
              <a:t>eXaminer</a:t>
            </a:r>
            <a:r>
              <a:rPr lang="de-DE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i="1" baseline="30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i="1" dirty="0">
                <a:latin typeface="+mn-lt"/>
                <a:cs typeface="Arial" panose="020B0604020202020204" pitchFamily="34" charset="0"/>
              </a:rPr>
              <a:t> XAC</a:t>
            </a:r>
            <a:r>
              <a:rPr lang="de-DE" dirty="0">
                <a:latin typeface="+mn-lt"/>
                <a:cs typeface="Arial" panose="020B0604020202020204" pitchFamily="34" charset="0"/>
              </a:rPr>
              <a:t>: </a:t>
            </a:r>
            <a:r>
              <a:rPr lang="en-GB" dirty="0">
                <a:latin typeface="+mn-lt"/>
              </a:rPr>
              <a:t>sidewall module 2</a:t>
            </a:r>
          </a:p>
        </p:txBody>
      </p:sp>
    </p:spTree>
    <p:extLst>
      <p:ext uri="{BB962C8B-B14F-4D97-AF65-F5344CB8AC3E}">
        <p14:creationId xmlns:p14="http://schemas.microsoft.com/office/powerpoint/2010/main" val="1382784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platzhalter 1"/>
          <p:cNvSpPr txBox="1">
            <a:spLocks/>
          </p:cNvSpPr>
          <p:nvPr/>
        </p:nvSpPr>
        <p:spPr>
          <a:xfrm>
            <a:off x="469361" y="384849"/>
            <a:ext cx="1707199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FOREIGN OBJECT INSPECTION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3" name="Grafik 5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058" y="1841012"/>
            <a:ext cx="8348246" cy="3039166"/>
          </a:xfrm>
          <a:prstGeom prst="rect">
            <a:avLst/>
          </a:prstGeom>
          <a:ln>
            <a:noFill/>
          </a:ln>
        </p:spPr>
      </p:pic>
      <p:pic>
        <p:nvPicPr>
          <p:cNvPr id="59" name="Grafik 5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058" y="4722561"/>
            <a:ext cx="8348246" cy="1606644"/>
          </a:xfrm>
          <a:prstGeom prst="rect">
            <a:avLst/>
          </a:prstGeom>
        </p:spPr>
      </p:pic>
      <p:pic>
        <p:nvPicPr>
          <p:cNvPr id="60" name="Grafik 5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823" y="6047558"/>
            <a:ext cx="3580931" cy="290837"/>
          </a:xfrm>
          <a:prstGeom prst="rect">
            <a:avLst/>
          </a:prstGeom>
        </p:spPr>
      </p:pic>
      <p:pic>
        <p:nvPicPr>
          <p:cNvPr id="61" name="Grafik 6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5654" y="2926534"/>
            <a:ext cx="4593668" cy="360416"/>
          </a:xfrm>
          <a:prstGeom prst="rect">
            <a:avLst/>
          </a:prstGeom>
        </p:spPr>
      </p:pic>
      <p:sp>
        <p:nvSpPr>
          <p:cNvPr id="62" name="Gleichschenkliges Dreieck 61"/>
          <p:cNvSpPr/>
          <p:nvPr/>
        </p:nvSpPr>
        <p:spPr>
          <a:xfrm rot="16200000" flipH="1">
            <a:off x="9870053" y="1797554"/>
            <a:ext cx="133350" cy="220266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3" name="Grafik 6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26595" y="6193937"/>
            <a:ext cx="249958" cy="145594"/>
          </a:xfrm>
          <a:prstGeom prst="rect">
            <a:avLst/>
          </a:prstGeom>
        </p:spPr>
      </p:pic>
      <p:sp>
        <p:nvSpPr>
          <p:cNvPr id="64" name="Rechteck 63"/>
          <p:cNvSpPr/>
          <p:nvPr/>
        </p:nvSpPr>
        <p:spPr>
          <a:xfrm>
            <a:off x="7780147" y="1617174"/>
            <a:ext cx="1019175" cy="58102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5" name="Grafik 6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26515" y="2869472"/>
            <a:ext cx="2061635" cy="474539"/>
          </a:xfrm>
          <a:prstGeom prst="rect">
            <a:avLst/>
          </a:prstGeom>
        </p:spPr>
      </p:pic>
      <p:pic>
        <p:nvPicPr>
          <p:cNvPr id="66" name="Grafik 6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8142" y="1703083"/>
            <a:ext cx="416736" cy="412544"/>
          </a:xfrm>
          <a:prstGeom prst="rect">
            <a:avLst/>
          </a:prstGeom>
        </p:spPr>
      </p:pic>
      <p:pic>
        <p:nvPicPr>
          <p:cNvPr id="67" name="Grafik 6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89703" y="4630377"/>
            <a:ext cx="140285" cy="319142"/>
          </a:xfrm>
          <a:prstGeom prst="rect">
            <a:avLst/>
          </a:prstGeom>
        </p:spPr>
      </p:pic>
      <p:pic>
        <p:nvPicPr>
          <p:cNvPr id="68" name="Grafik 6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59012" y="4590717"/>
            <a:ext cx="812082" cy="398462"/>
          </a:xfrm>
          <a:prstGeom prst="rect">
            <a:avLst/>
          </a:prstGeom>
        </p:spPr>
      </p:pic>
      <p:pic>
        <p:nvPicPr>
          <p:cNvPr id="69" name="Grafik 6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74725" y="6068429"/>
            <a:ext cx="860176" cy="299677"/>
          </a:xfrm>
          <a:prstGeom prst="rect">
            <a:avLst/>
          </a:prstGeom>
        </p:spPr>
      </p:pic>
      <p:pic>
        <p:nvPicPr>
          <p:cNvPr id="70" name="Grafik 6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50778" y="6062711"/>
            <a:ext cx="888751" cy="408045"/>
          </a:xfrm>
          <a:prstGeom prst="rect">
            <a:avLst/>
          </a:prstGeom>
        </p:spPr>
      </p:pic>
      <p:pic>
        <p:nvPicPr>
          <p:cNvPr id="71" name="Grafik 7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47359" y="1703083"/>
            <a:ext cx="416736" cy="412544"/>
          </a:xfrm>
          <a:prstGeom prst="rect">
            <a:avLst/>
          </a:prstGeom>
        </p:spPr>
      </p:pic>
      <p:sp>
        <p:nvSpPr>
          <p:cNvPr id="72" name="Kreuz 71"/>
          <p:cNvSpPr/>
          <p:nvPr/>
        </p:nvSpPr>
        <p:spPr>
          <a:xfrm>
            <a:off x="6148754" y="1676470"/>
            <a:ext cx="904875" cy="467422"/>
          </a:xfrm>
          <a:prstGeom prst="plus">
            <a:avLst>
              <a:gd name="adj" fmla="val 1841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3" name="Kreuz 72"/>
          <p:cNvSpPr/>
          <p:nvPr/>
        </p:nvSpPr>
        <p:spPr>
          <a:xfrm>
            <a:off x="2119198" y="2982091"/>
            <a:ext cx="904875" cy="467422"/>
          </a:xfrm>
          <a:prstGeom prst="plus">
            <a:avLst>
              <a:gd name="adj" fmla="val 1841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4" name="Rechteck 73"/>
          <p:cNvSpPr/>
          <p:nvPr/>
        </p:nvSpPr>
        <p:spPr>
          <a:xfrm>
            <a:off x="6848841" y="6042165"/>
            <a:ext cx="409575" cy="4491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5" name="Rechteck 74"/>
          <p:cNvSpPr/>
          <p:nvPr/>
        </p:nvSpPr>
        <p:spPr>
          <a:xfrm>
            <a:off x="2567823" y="4565380"/>
            <a:ext cx="409575" cy="4491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6" name="Rechteck 75"/>
          <p:cNvSpPr/>
          <p:nvPr/>
        </p:nvSpPr>
        <p:spPr>
          <a:xfrm>
            <a:off x="2349995" y="1719639"/>
            <a:ext cx="197325" cy="3913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7" name="Rechteck 76"/>
          <p:cNvSpPr/>
          <p:nvPr/>
        </p:nvSpPr>
        <p:spPr>
          <a:xfrm>
            <a:off x="2209750" y="4590592"/>
            <a:ext cx="197325" cy="3913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8" name="Rechteck 77"/>
          <p:cNvSpPr/>
          <p:nvPr/>
        </p:nvSpPr>
        <p:spPr>
          <a:xfrm>
            <a:off x="6493243" y="6071044"/>
            <a:ext cx="197325" cy="3913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9" name="Textfeld 78"/>
          <p:cNvSpPr txBox="1"/>
          <p:nvPr/>
        </p:nvSpPr>
        <p:spPr>
          <a:xfrm>
            <a:off x="7672446" y="1347609"/>
            <a:ext cx="143821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/>
              <a:t>New </a:t>
            </a:r>
            <a:r>
              <a:rPr lang="de-DE" sz="1050" dirty="0" err="1" smtClean="0"/>
              <a:t>glass</a:t>
            </a:r>
            <a:r>
              <a:rPr lang="de-DE" sz="1050" dirty="0" smtClean="0"/>
              <a:t> </a:t>
            </a:r>
            <a:r>
              <a:rPr lang="de-DE" sz="1050" dirty="0" err="1" smtClean="0"/>
              <a:t>depalletizer</a:t>
            </a:r>
            <a:endParaRPr lang="de-DE" sz="1050" dirty="0"/>
          </a:p>
        </p:txBody>
      </p:sp>
      <p:sp>
        <p:nvSpPr>
          <p:cNvPr id="80" name="Textfeld 79"/>
          <p:cNvSpPr txBox="1"/>
          <p:nvPr/>
        </p:nvSpPr>
        <p:spPr>
          <a:xfrm>
            <a:off x="5855634" y="1190497"/>
            <a:ext cx="1566454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>
                <a:solidFill>
                  <a:srgbClr val="62BB47"/>
                </a:solidFill>
              </a:rPr>
              <a:t>HEUFT </a:t>
            </a:r>
            <a:r>
              <a:rPr lang="de-DE" sz="1050" i="1" dirty="0" err="1" smtClean="0">
                <a:solidFill>
                  <a:srgbClr val="62BB47"/>
                </a:solidFill>
              </a:rPr>
              <a:t>InLine</a:t>
            </a:r>
            <a:r>
              <a:rPr lang="de-DE" sz="1050" i="1" dirty="0" smtClean="0">
                <a:solidFill>
                  <a:srgbClr val="62BB47"/>
                </a:solidFill>
              </a:rPr>
              <a:t> </a:t>
            </a:r>
            <a:r>
              <a:rPr lang="de-DE" sz="1050" i="1" baseline="30000" dirty="0" smtClean="0">
                <a:solidFill>
                  <a:srgbClr val="62BB4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sz="1050" i="1" dirty="0" smtClean="0">
                <a:solidFill>
                  <a:srgbClr val="62BB47"/>
                </a:solidFill>
                <a:latin typeface="Myriad Pro" panose="020B0503030403020204" pitchFamily="34" charset="0"/>
              </a:rPr>
              <a:t> </a:t>
            </a:r>
            <a:r>
              <a:rPr lang="de-DE" sz="1050" dirty="0" err="1" smtClean="0">
                <a:solidFill>
                  <a:srgbClr val="62BB47"/>
                </a:solidFill>
              </a:rPr>
              <a:t>series</a:t>
            </a:r>
            <a:endParaRPr lang="de-DE" sz="1050" dirty="0" smtClean="0">
              <a:solidFill>
                <a:srgbClr val="62BB47"/>
              </a:solidFill>
            </a:endParaRPr>
          </a:p>
          <a:p>
            <a:r>
              <a:rPr lang="en-GB" sz="1050" dirty="0"/>
              <a:t>Foreign object inspection</a:t>
            </a:r>
          </a:p>
        </p:txBody>
      </p:sp>
      <p:sp>
        <p:nvSpPr>
          <p:cNvPr id="81" name="Ellipse 80"/>
          <p:cNvSpPr/>
          <p:nvPr/>
        </p:nvSpPr>
        <p:spPr>
          <a:xfrm>
            <a:off x="4106117" y="1591540"/>
            <a:ext cx="630110" cy="62417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2" name="Ellipse 81"/>
          <p:cNvSpPr/>
          <p:nvPr/>
        </p:nvSpPr>
        <p:spPr>
          <a:xfrm>
            <a:off x="4168137" y="1655139"/>
            <a:ext cx="506070" cy="50293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3" name="Ellipse 82"/>
          <p:cNvSpPr/>
          <p:nvPr/>
        </p:nvSpPr>
        <p:spPr>
          <a:xfrm>
            <a:off x="4205654" y="1700282"/>
            <a:ext cx="430609" cy="40669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4" name="Textfeld 83"/>
          <p:cNvSpPr txBox="1"/>
          <p:nvPr/>
        </p:nvSpPr>
        <p:spPr>
          <a:xfrm>
            <a:off x="4896058" y="2191036"/>
            <a:ext cx="52610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/>
              <a:t>Rinser</a:t>
            </a:r>
            <a:endParaRPr lang="de-DE" sz="900" dirty="0"/>
          </a:p>
        </p:txBody>
      </p:sp>
      <p:sp>
        <p:nvSpPr>
          <p:cNvPr id="85" name="Textfeld 84"/>
          <p:cNvSpPr txBox="1"/>
          <p:nvPr/>
        </p:nvSpPr>
        <p:spPr>
          <a:xfrm>
            <a:off x="3892200" y="2184657"/>
            <a:ext cx="105509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err="1" smtClean="0"/>
              <a:t>Filling</a:t>
            </a:r>
            <a:r>
              <a:rPr lang="de-DE" sz="1050" dirty="0" smtClean="0"/>
              <a:t> </a:t>
            </a:r>
            <a:r>
              <a:rPr lang="de-DE" sz="1050" dirty="0" err="1" smtClean="0"/>
              <a:t>maschine</a:t>
            </a:r>
            <a:endParaRPr lang="de-DE" sz="1050" dirty="0"/>
          </a:p>
        </p:txBody>
      </p:sp>
      <p:sp>
        <p:nvSpPr>
          <p:cNvPr id="86" name="Textfeld 85"/>
          <p:cNvSpPr txBox="1"/>
          <p:nvPr/>
        </p:nvSpPr>
        <p:spPr>
          <a:xfrm>
            <a:off x="3049364" y="1420835"/>
            <a:ext cx="112723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err="1" smtClean="0"/>
              <a:t>Closing</a:t>
            </a:r>
            <a:r>
              <a:rPr lang="de-DE" sz="1050" dirty="0" smtClean="0"/>
              <a:t> </a:t>
            </a:r>
            <a:r>
              <a:rPr lang="de-DE" sz="1050" dirty="0" err="1" smtClean="0"/>
              <a:t>maschine</a:t>
            </a:r>
            <a:endParaRPr lang="de-DE" sz="1050" dirty="0"/>
          </a:p>
        </p:txBody>
      </p:sp>
      <p:sp>
        <p:nvSpPr>
          <p:cNvPr id="87" name="Textfeld 86"/>
          <p:cNvSpPr txBox="1"/>
          <p:nvPr/>
        </p:nvSpPr>
        <p:spPr>
          <a:xfrm>
            <a:off x="1641835" y="856904"/>
            <a:ext cx="1566454" cy="8194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>
                <a:solidFill>
                  <a:srgbClr val="62BB47"/>
                </a:solidFill>
              </a:rPr>
              <a:t>HEUFT </a:t>
            </a:r>
            <a:r>
              <a:rPr lang="de-DE" sz="1050" i="1" dirty="0" smtClean="0">
                <a:solidFill>
                  <a:srgbClr val="62BB47"/>
                </a:solidFill>
              </a:rPr>
              <a:t>PRIME</a:t>
            </a:r>
          </a:p>
          <a:p>
            <a:r>
              <a:rPr lang="en-GB" sz="1050" dirty="0"/>
              <a:t>Foreign object </a:t>
            </a:r>
            <a:r>
              <a:rPr lang="en-GB" sz="1050" dirty="0" smtClean="0"/>
              <a:t>inspection</a:t>
            </a:r>
            <a:endParaRPr lang="de-DE" sz="1050" dirty="0" smtClean="0">
              <a:latin typeface="Myriad Pro" panose="020B0503030403020204" pitchFamily="34" charset="0"/>
            </a:endParaRPr>
          </a:p>
          <a:p>
            <a:pPr>
              <a:lnSpc>
                <a:spcPct val="150000"/>
              </a:lnSpc>
            </a:pPr>
            <a:r>
              <a:rPr lang="de-DE" sz="1050" dirty="0" smtClean="0">
                <a:solidFill>
                  <a:srgbClr val="62BB47"/>
                </a:solidFill>
              </a:rPr>
              <a:t>HEUFT </a:t>
            </a:r>
            <a:r>
              <a:rPr lang="de-DE" sz="1050" i="1" dirty="0" smtClean="0">
                <a:solidFill>
                  <a:srgbClr val="62BB47"/>
                </a:solidFill>
              </a:rPr>
              <a:t>SPECTRUM </a:t>
            </a:r>
            <a:r>
              <a:rPr lang="de-DE" sz="1050" i="1" baseline="30000" dirty="0" smtClean="0">
                <a:solidFill>
                  <a:srgbClr val="62BB4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sz="1050" i="1" dirty="0" smtClean="0">
                <a:solidFill>
                  <a:srgbClr val="62BB47"/>
                </a:solidFill>
                <a:latin typeface="Myriad Pro" panose="020B0503030403020204" pitchFamily="34" charset="0"/>
              </a:rPr>
              <a:t> </a:t>
            </a:r>
            <a:r>
              <a:rPr lang="de-DE" sz="1050" i="1" dirty="0" smtClean="0">
                <a:solidFill>
                  <a:srgbClr val="62BB47"/>
                </a:solidFill>
              </a:rPr>
              <a:t>VX</a:t>
            </a:r>
          </a:p>
          <a:p>
            <a:r>
              <a:rPr lang="de-DE" sz="1050" dirty="0" err="1" smtClean="0"/>
              <a:t>Fill</a:t>
            </a:r>
            <a:r>
              <a:rPr lang="de-DE" sz="1050" dirty="0" smtClean="0"/>
              <a:t> </a:t>
            </a:r>
            <a:r>
              <a:rPr lang="de-DE" sz="1050" dirty="0" err="1" smtClean="0"/>
              <a:t>management</a:t>
            </a:r>
            <a:endParaRPr lang="de-DE" sz="1050" dirty="0"/>
          </a:p>
        </p:txBody>
      </p:sp>
      <p:sp>
        <p:nvSpPr>
          <p:cNvPr id="88" name="Textfeld 87"/>
          <p:cNvSpPr txBox="1"/>
          <p:nvPr/>
        </p:nvSpPr>
        <p:spPr>
          <a:xfrm>
            <a:off x="1813450" y="2507342"/>
            <a:ext cx="162256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>
                <a:solidFill>
                  <a:srgbClr val="62BB47"/>
                </a:solidFill>
              </a:rPr>
              <a:t>HEUFT </a:t>
            </a:r>
            <a:r>
              <a:rPr lang="de-DE" sz="1050" i="1" dirty="0" err="1" smtClean="0">
                <a:solidFill>
                  <a:srgbClr val="62BB47"/>
                </a:solidFill>
              </a:rPr>
              <a:t>eXaminer</a:t>
            </a:r>
            <a:r>
              <a:rPr lang="de-DE" sz="1050" i="1" dirty="0" smtClean="0">
                <a:solidFill>
                  <a:srgbClr val="62BB47"/>
                </a:solidFill>
              </a:rPr>
              <a:t> </a:t>
            </a:r>
            <a:r>
              <a:rPr lang="de-DE" sz="1050" i="1" baseline="30000" dirty="0" smtClean="0">
                <a:solidFill>
                  <a:srgbClr val="62BB4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sz="1050" i="1" dirty="0" smtClean="0">
                <a:solidFill>
                  <a:srgbClr val="62BB47"/>
                </a:solidFill>
                <a:latin typeface="Myriad Pro" panose="020B0503030403020204" pitchFamily="34" charset="0"/>
              </a:rPr>
              <a:t> </a:t>
            </a:r>
            <a:r>
              <a:rPr lang="de-DE" sz="1050" i="1" dirty="0" smtClean="0">
                <a:solidFill>
                  <a:srgbClr val="62BB47"/>
                </a:solidFill>
              </a:rPr>
              <a:t>XAC</a:t>
            </a:r>
          </a:p>
          <a:p>
            <a:r>
              <a:rPr lang="de-DE" sz="1050" dirty="0" err="1" smtClean="0"/>
              <a:t>Foreign</a:t>
            </a:r>
            <a:r>
              <a:rPr lang="de-DE" sz="1050" dirty="0" smtClean="0"/>
              <a:t> </a:t>
            </a:r>
            <a:r>
              <a:rPr lang="de-DE" sz="1050" dirty="0" err="1" smtClean="0"/>
              <a:t>object</a:t>
            </a:r>
            <a:r>
              <a:rPr lang="de-DE" sz="1050" dirty="0" smtClean="0"/>
              <a:t> </a:t>
            </a:r>
            <a:r>
              <a:rPr lang="de-DE" sz="1050" dirty="0" err="1" smtClean="0"/>
              <a:t>inspection</a:t>
            </a:r>
            <a:endParaRPr lang="de-DE" sz="1050" dirty="0" smtClean="0"/>
          </a:p>
        </p:txBody>
      </p:sp>
      <p:sp>
        <p:nvSpPr>
          <p:cNvPr id="89" name="Textfeld 88"/>
          <p:cNvSpPr txBox="1"/>
          <p:nvPr/>
        </p:nvSpPr>
        <p:spPr>
          <a:xfrm>
            <a:off x="3516021" y="2517451"/>
            <a:ext cx="117371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>
                <a:solidFill>
                  <a:srgbClr val="62BB47"/>
                </a:solidFill>
              </a:rPr>
              <a:t>HEUFT </a:t>
            </a:r>
            <a:r>
              <a:rPr lang="de-DE" sz="1050" i="1" dirty="0" smtClean="0">
                <a:solidFill>
                  <a:srgbClr val="62BB47"/>
                </a:solidFill>
              </a:rPr>
              <a:t>LAMBDA-K</a:t>
            </a:r>
          </a:p>
          <a:p>
            <a:r>
              <a:rPr lang="de-DE" sz="1050" dirty="0" err="1" smtClean="0"/>
              <a:t>Rejector</a:t>
            </a:r>
            <a:endParaRPr lang="de-DE" sz="1050" dirty="0"/>
          </a:p>
        </p:txBody>
      </p:sp>
      <p:sp>
        <p:nvSpPr>
          <p:cNvPr id="90" name="Textfeld 89"/>
          <p:cNvSpPr txBox="1"/>
          <p:nvPr/>
        </p:nvSpPr>
        <p:spPr>
          <a:xfrm>
            <a:off x="6483026" y="2601450"/>
            <a:ext cx="55976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/>
              <a:t>Cooler</a:t>
            </a:r>
            <a:endParaRPr lang="de-DE" sz="900" dirty="0"/>
          </a:p>
        </p:txBody>
      </p:sp>
      <p:sp>
        <p:nvSpPr>
          <p:cNvPr id="91" name="Textfeld 90"/>
          <p:cNvSpPr txBox="1"/>
          <p:nvPr/>
        </p:nvSpPr>
        <p:spPr>
          <a:xfrm>
            <a:off x="7105551" y="4330429"/>
            <a:ext cx="92525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err="1" smtClean="0"/>
              <a:t>Drying</a:t>
            </a:r>
            <a:r>
              <a:rPr lang="de-DE" sz="1050" dirty="0" smtClean="0"/>
              <a:t> </a:t>
            </a:r>
            <a:r>
              <a:rPr lang="de-DE" sz="1050" dirty="0" err="1" smtClean="0"/>
              <a:t>tunnel</a:t>
            </a:r>
            <a:endParaRPr lang="de-DE" sz="1050" dirty="0"/>
          </a:p>
        </p:txBody>
      </p:sp>
      <p:sp>
        <p:nvSpPr>
          <p:cNvPr id="92" name="Textfeld 91"/>
          <p:cNvSpPr txBox="1"/>
          <p:nvPr/>
        </p:nvSpPr>
        <p:spPr>
          <a:xfrm>
            <a:off x="3704193" y="4369415"/>
            <a:ext cx="51167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err="1" smtClean="0"/>
              <a:t>Coder</a:t>
            </a:r>
            <a:endParaRPr lang="de-DE" sz="900" dirty="0"/>
          </a:p>
        </p:txBody>
      </p:sp>
      <p:sp>
        <p:nvSpPr>
          <p:cNvPr id="93" name="Textfeld 92"/>
          <p:cNvSpPr txBox="1"/>
          <p:nvPr/>
        </p:nvSpPr>
        <p:spPr>
          <a:xfrm>
            <a:off x="1964498" y="3701796"/>
            <a:ext cx="1640193" cy="8194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>
                <a:solidFill>
                  <a:srgbClr val="62BB47"/>
                </a:solidFill>
              </a:rPr>
              <a:t>HEUFT </a:t>
            </a:r>
            <a:r>
              <a:rPr lang="de-DE" sz="1050" i="1" dirty="0" err="1" smtClean="0">
                <a:solidFill>
                  <a:srgbClr val="62BB47"/>
                </a:solidFill>
              </a:rPr>
              <a:t>FinalView</a:t>
            </a:r>
            <a:r>
              <a:rPr lang="de-DE" sz="1050" i="1" baseline="30000" dirty="0">
                <a:solidFill>
                  <a:srgbClr val="62BB47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de-DE" sz="1050" i="1" baseline="30000" dirty="0">
                <a:solidFill>
                  <a:srgbClr val="62BB4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sz="1050" i="1" dirty="0" smtClean="0">
                <a:solidFill>
                  <a:srgbClr val="62BB47"/>
                </a:solidFill>
                <a:latin typeface="Myriad Pro" panose="020B0503030403020204" pitchFamily="34" charset="0"/>
              </a:rPr>
              <a:t> </a:t>
            </a:r>
            <a:r>
              <a:rPr lang="de-DE" sz="1050" i="1" dirty="0" smtClean="0">
                <a:solidFill>
                  <a:srgbClr val="62BB47"/>
                </a:solidFill>
              </a:rPr>
              <a:t>LBL</a:t>
            </a:r>
            <a:br>
              <a:rPr lang="de-DE" sz="1050" i="1" dirty="0" smtClean="0">
                <a:solidFill>
                  <a:srgbClr val="62BB47"/>
                </a:solidFill>
              </a:rPr>
            </a:br>
            <a:r>
              <a:rPr lang="de-DE" sz="1050" dirty="0" err="1" smtClean="0"/>
              <a:t>Labelling</a:t>
            </a:r>
            <a:r>
              <a:rPr lang="de-DE" sz="1050" dirty="0" smtClean="0"/>
              <a:t> </a:t>
            </a:r>
            <a:r>
              <a:rPr lang="de-DE" sz="1050" dirty="0" err="1" smtClean="0"/>
              <a:t>inspection</a:t>
            </a:r>
            <a:endParaRPr lang="de-DE" sz="1050" dirty="0" smtClean="0"/>
          </a:p>
          <a:p>
            <a:pPr>
              <a:lnSpc>
                <a:spcPct val="150000"/>
              </a:lnSpc>
            </a:pPr>
            <a:r>
              <a:rPr lang="de-DE" sz="1050" dirty="0" smtClean="0">
                <a:solidFill>
                  <a:srgbClr val="62BB47"/>
                </a:solidFill>
              </a:rPr>
              <a:t>HEUFT </a:t>
            </a:r>
            <a:r>
              <a:rPr lang="de-DE" sz="1050" i="1" dirty="0" err="1" smtClean="0">
                <a:solidFill>
                  <a:srgbClr val="62BB47"/>
                </a:solidFill>
              </a:rPr>
              <a:t>FinalView</a:t>
            </a:r>
            <a:r>
              <a:rPr lang="de-DE" sz="1050" i="1" dirty="0" smtClean="0">
                <a:solidFill>
                  <a:srgbClr val="62BB47"/>
                </a:solidFill>
              </a:rPr>
              <a:t> F06</a:t>
            </a:r>
          </a:p>
          <a:p>
            <a:r>
              <a:rPr lang="de-DE" sz="1050" dirty="0" smtClean="0"/>
              <a:t>Final </a:t>
            </a:r>
            <a:r>
              <a:rPr lang="de-DE" sz="1050" dirty="0" err="1" smtClean="0"/>
              <a:t>container</a:t>
            </a:r>
            <a:r>
              <a:rPr lang="de-DE" sz="1050" dirty="0" smtClean="0"/>
              <a:t> </a:t>
            </a:r>
            <a:r>
              <a:rPr lang="de-DE" sz="1050" dirty="0" err="1" smtClean="0"/>
              <a:t>inspection</a:t>
            </a:r>
            <a:endParaRPr lang="de-DE" sz="1050" dirty="0"/>
          </a:p>
        </p:txBody>
      </p:sp>
      <p:sp>
        <p:nvSpPr>
          <p:cNvPr id="94" name="Textfeld 93"/>
          <p:cNvSpPr txBox="1"/>
          <p:nvPr/>
        </p:nvSpPr>
        <p:spPr>
          <a:xfrm>
            <a:off x="2067091" y="5622870"/>
            <a:ext cx="112242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>
                <a:solidFill>
                  <a:srgbClr val="62BB47"/>
                </a:solidFill>
              </a:rPr>
              <a:t>HEUFT </a:t>
            </a:r>
            <a:r>
              <a:rPr lang="de-DE" sz="1050" i="1" dirty="0" smtClean="0">
                <a:solidFill>
                  <a:srgbClr val="62BB47"/>
                </a:solidFill>
              </a:rPr>
              <a:t>XY</a:t>
            </a:r>
          </a:p>
          <a:p>
            <a:r>
              <a:rPr lang="de-DE" sz="1050" dirty="0" smtClean="0"/>
              <a:t>Container </a:t>
            </a:r>
            <a:r>
              <a:rPr lang="de-DE" sz="1050" dirty="0" err="1" smtClean="0"/>
              <a:t>laning</a:t>
            </a:r>
            <a:endParaRPr lang="de-DE" sz="1050" dirty="0"/>
          </a:p>
        </p:txBody>
      </p:sp>
      <p:sp>
        <p:nvSpPr>
          <p:cNvPr id="95" name="Textfeld 94"/>
          <p:cNvSpPr txBox="1"/>
          <p:nvPr/>
        </p:nvSpPr>
        <p:spPr>
          <a:xfrm>
            <a:off x="4898268" y="5769953"/>
            <a:ext cx="138691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err="1" smtClean="0"/>
              <a:t>Cardboard</a:t>
            </a:r>
            <a:r>
              <a:rPr lang="de-DE" sz="1050" dirty="0" smtClean="0"/>
              <a:t> box </a:t>
            </a:r>
            <a:r>
              <a:rPr lang="de-DE" sz="1050" dirty="0" err="1" smtClean="0"/>
              <a:t>packer</a:t>
            </a:r>
            <a:endParaRPr lang="de-DE" sz="1050" dirty="0"/>
          </a:p>
        </p:txBody>
      </p:sp>
      <p:sp>
        <p:nvSpPr>
          <p:cNvPr id="96" name="Textfeld 95"/>
          <p:cNvSpPr txBox="1"/>
          <p:nvPr/>
        </p:nvSpPr>
        <p:spPr>
          <a:xfrm>
            <a:off x="7727135" y="5774674"/>
            <a:ext cx="74090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err="1"/>
              <a:t>palletizing</a:t>
            </a:r>
            <a:endParaRPr lang="de-DE" sz="900" dirty="0" smtClean="0"/>
          </a:p>
        </p:txBody>
      </p:sp>
      <p:sp>
        <p:nvSpPr>
          <p:cNvPr id="97" name="Textfeld 96"/>
          <p:cNvSpPr txBox="1"/>
          <p:nvPr/>
        </p:nvSpPr>
        <p:spPr>
          <a:xfrm>
            <a:off x="6260572" y="5583951"/>
            <a:ext cx="128272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>
                <a:solidFill>
                  <a:srgbClr val="62BB47"/>
                </a:solidFill>
              </a:rPr>
              <a:t>HEUFT </a:t>
            </a:r>
            <a:r>
              <a:rPr lang="de-DE" sz="1050" i="1" dirty="0" smtClean="0">
                <a:solidFill>
                  <a:srgbClr val="62BB47"/>
                </a:solidFill>
              </a:rPr>
              <a:t>GX</a:t>
            </a:r>
          </a:p>
          <a:p>
            <a:r>
              <a:rPr lang="de-DE" sz="1050" dirty="0" err="1" smtClean="0"/>
              <a:t>Full</a:t>
            </a:r>
            <a:r>
              <a:rPr lang="de-DE" sz="1050" dirty="0" smtClean="0"/>
              <a:t> </a:t>
            </a:r>
            <a:r>
              <a:rPr lang="de-DE" sz="1050" dirty="0" err="1" smtClean="0"/>
              <a:t>case</a:t>
            </a:r>
            <a:r>
              <a:rPr lang="de-DE" sz="1050" dirty="0" smtClean="0"/>
              <a:t> </a:t>
            </a:r>
            <a:r>
              <a:rPr lang="de-DE" sz="1050" dirty="0" err="1" smtClean="0"/>
              <a:t>inspection</a:t>
            </a:r>
            <a:endParaRPr lang="de-DE" sz="1050" dirty="0"/>
          </a:p>
        </p:txBody>
      </p:sp>
      <p:sp>
        <p:nvSpPr>
          <p:cNvPr id="98" name="Rechteck 97"/>
          <p:cNvSpPr/>
          <p:nvPr/>
        </p:nvSpPr>
        <p:spPr>
          <a:xfrm>
            <a:off x="3832663" y="3047359"/>
            <a:ext cx="197325" cy="3913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9" name="Rechteck 98"/>
          <p:cNvSpPr/>
          <p:nvPr/>
        </p:nvSpPr>
        <p:spPr>
          <a:xfrm>
            <a:off x="2234234" y="6080007"/>
            <a:ext cx="588596" cy="3366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0" name="Textfeld 99"/>
          <p:cNvSpPr txBox="1"/>
          <p:nvPr/>
        </p:nvSpPr>
        <p:spPr>
          <a:xfrm>
            <a:off x="4536948" y="3360821"/>
            <a:ext cx="127791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>
                <a:solidFill>
                  <a:srgbClr val="62BB47"/>
                </a:solidFill>
              </a:rPr>
              <a:t>HEUFT </a:t>
            </a:r>
            <a:r>
              <a:rPr lang="de-DE" sz="1050" i="1" dirty="0" smtClean="0">
                <a:solidFill>
                  <a:srgbClr val="62BB47"/>
                </a:solidFill>
              </a:rPr>
              <a:t>TORNADO</a:t>
            </a:r>
            <a:r>
              <a:rPr lang="de-DE" sz="1050" i="1" baseline="30000" dirty="0">
                <a:solidFill>
                  <a:srgbClr val="62BB47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de-DE" sz="1050" i="1" baseline="30000" dirty="0">
                <a:solidFill>
                  <a:srgbClr val="62BB4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sz="1050" i="1" dirty="0">
                <a:solidFill>
                  <a:srgbClr val="62BB47"/>
                </a:solidFill>
                <a:latin typeface="Myriad Pro" panose="020B0503030403020204" pitchFamily="34" charset="0"/>
              </a:rPr>
              <a:t> </a:t>
            </a:r>
            <a:endParaRPr lang="de-DE" sz="1050" i="1" dirty="0" smtClean="0">
              <a:solidFill>
                <a:srgbClr val="62BB47"/>
              </a:solidFill>
              <a:latin typeface="Myriad Pro" panose="020B0503030403020204" pitchFamily="34" charset="0"/>
            </a:endParaRPr>
          </a:p>
          <a:p>
            <a:r>
              <a:rPr lang="de-DE" sz="1050" dirty="0" err="1" smtClean="0"/>
              <a:t>Etikettiermaschine</a:t>
            </a:r>
            <a:endParaRPr lang="de-DE" sz="1050" dirty="0"/>
          </a:p>
        </p:txBody>
      </p:sp>
      <p:sp>
        <p:nvSpPr>
          <p:cNvPr id="101" name="Rechteck 100"/>
          <p:cNvSpPr/>
          <p:nvPr/>
        </p:nvSpPr>
        <p:spPr>
          <a:xfrm>
            <a:off x="4636263" y="4630377"/>
            <a:ext cx="1624309" cy="4815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2" name="Grafik 10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6297" y="3779522"/>
            <a:ext cx="1636790" cy="1461691"/>
          </a:xfrm>
          <a:prstGeom prst="rect">
            <a:avLst/>
          </a:prstGeom>
        </p:spPr>
      </p:pic>
      <p:sp>
        <p:nvSpPr>
          <p:cNvPr id="103" name="Ellipse 102"/>
          <p:cNvSpPr/>
          <p:nvPr/>
        </p:nvSpPr>
        <p:spPr>
          <a:xfrm>
            <a:off x="5013797" y="4094781"/>
            <a:ext cx="855694" cy="8492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6692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smtClean="0">
                <a:latin typeface="+mn-lt"/>
              </a:rPr>
              <a:t>Video </a:t>
            </a:r>
            <a:r>
              <a:rPr lang="en-GB" dirty="0">
                <a:latin typeface="+mn-lt"/>
              </a:rPr>
              <a:t>for sidewall module 2</a:t>
            </a:r>
          </a:p>
        </p:txBody>
      </p:sp>
      <p:pic>
        <p:nvPicPr>
          <p:cNvPr id="5" name="Video 7 Seitenwand 2 – Fehler im Füllstandsbereich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18540" y="1254501"/>
            <a:ext cx="2743200" cy="3657600"/>
          </a:xfrm>
          <a:prstGeom prst="rect">
            <a:avLst/>
          </a:prstGeom>
        </p:spPr>
      </p:pic>
      <p:pic>
        <p:nvPicPr>
          <p:cNvPr id="6" name="Video 8 Seitenwand 1 und 2 – Überlappung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959769" y="1254501"/>
            <a:ext cx="5640636" cy="3657600"/>
          </a:xfrm>
          <a:prstGeom prst="rect">
            <a:avLst/>
          </a:prstGeom>
        </p:spPr>
      </p:pic>
      <p:sp>
        <p:nvSpPr>
          <p:cNvPr id="8" name="Textplatzhalter 1"/>
          <p:cNvSpPr txBox="1">
            <a:spLocks/>
          </p:cNvSpPr>
          <p:nvPr/>
        </p:nvSpPr>
        <p:spPr>
          <a:xfrm>
            <a:off x="469361" y="384849"/>
            <a:ext cx="1814599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DOUBLE SIDEWALL INSPECTION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hteck 8"/>
          <p:cNvSpPr/>
          <p:nvPr/>
        </p:nvSpPr>
        <p:spPr>
          <a:xfrm rot="2700000">
            <a:off x="7584995" y="5376460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 rot="2700000">
            <a:off x="2795048" y="5376460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102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sz="2600" dirty="0" err="1" smtClean="0">
                <a:latin typeface="+mn-lt"/>
                <a:cs typeface="Arial" panose="020B0604020202020204" pitchFamily="34" charset="0"/>
              </a:rPr>
              <a:t>Enlightenment</a:t>
            </a:r>
            <a:r>
              <a:rPr lang="de-DE" sz="2600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en-GB" sz="2600" dirty="0">
                <a:latin typeface="+mn-lt"/>
              </a:rPr>
              <a:t>– </a:t>
            </a:r>
            <a:r>
              <a:rPr lang="en-GB" sz="2600" dirty="0" smtClean="0">
                <a:latin typeface="+mn-lt"/>
              </a:rPr>
              <a:t>sidewall </a:t>
            </a:r>
            <a:r>
              <a:rPr lang="en-GB" sz="2600" dirty="0">
                <a:latin typeface="+mn-lt"/>
              </a:rPr>
              <a:t>modules</a:t>
            </a:r>
          </a:p>
        </p:txBody>
      </p:sp>
      <p:pic>
        <p:nvPicPr>
          <p:cNvPr id="5" name="Video 10 Seitenwand 1 – Rotation Fremdkörper Füllstan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244434" y="1259292"/>
            <a:ext cx="2095500" cy="3657600"/>
          </a:xfrm>
          <a:prstGeom prst="rect">
            <a:avLst/>
          </a:prstGeom>
        </p:spPr>
      </p:pic>
      <p:pic>
        <p:nvPicPr>
          <p:cNvPr id="6" name="Video 11 Seitenwand 2 – Rotation Fremdkörper Füllstand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464025" y="1259292"/>
            <a:ext cx="2476500" cy="3657600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9335" y="5361082"/>
            <a:ext cx="2311787" cy="359176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2360" y="4562542"/>
            <a:ext cx="906592" cy="1005493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3513" y="5264321"/>
            <a:ext cx="653767" cy="653767"/>
          </a:xfrm>
          <a:prstGeom prst="rect">
            <a:avLst/>
          </a:prstGeom>
        </p:spPr>
      </p:pic>
      <p:sp>
        <p:nvSpPr>
          <p:cNvPr id="11" name="Textfeld 10"/>
          <p:cNvSpPr txBox="1"/>
          <p:nvPr/>
        </p:nvSpPr>
        <p:spPr>
          <a:xfrm>
            <a:off x="8832148" y="5337637"/>
            <a:ext cx="20185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>
                <a:solidFill>
                  <a:schemeClr val="bg1"/>
                </a:solidFill>
                <a:cs typeface="Arial" panose="020B0604020202020204" pitchFamily="34" charset="0"/>
              </a:rPr>
              <a:t>ENLIGHTENMENT</a:t>
            </a:r>
            <a:endParaRPr lang="de-DE" sz="1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2" name="Textplatzhalter 1"/>
          <p:cNvSpPr txBox="1">
            <a:spLocks/>
          </p:cNvSpPr>
          <p:nvPr/>
        </p:nvSpPr>
        <p:spPr>
          <a:xfrm>
            <a:off x="469361" y="384849"/>
            <a:ext cx="1814599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DOUBLE SIDEWALL INSPECTION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hteck 12"/>
          <p:cNvSpPr/>
          <p:nvPr/>
        </p:nvSpPr>
        <p:spPr>
          <a:xfrm rot="2700000">
            <a:off x="7507182" y="5376460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 rot="2700000">
            <a:off x="4097091" y="5376461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9068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>
                <a:latin typeface="+mn-lt"/>
              </a:rPr>
              <a:t>Fill level detection</a:t>
            </a:r>
          </a:p>
        </p:txBody>
      </p:sp>
      <p:pic>
        <p:nvPicPr>
          <p:cNvPr id="4" name="Video 9 Seitenwand 2 – Füllstandskontroll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724399" y="1259292"/>
            <a:ext cx="2743200" cy="3657600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448" y="1697050"/>
            <a:ext cx="2843593" cy="3554491"/>
          </a:xfrm>
          <a:prstGeom prst="rect">
            <a:avLst/>
          </a:prstGeom>
        </p:spPr>
      </p:pic>
      <p:sp>
        <p:nvSpPr>
          <p:cNvPr id="8" name="Textplatzhalter 1"/>
          <p:cNvSpPr txBox="1">
            <a:spLocks/>
          </p:cNvSpPr>
          <p:nvPr/>
        </p:nvSpPr>
        <p:spPr>
          <a:xfrm>
            <a:off x="469361" y="384849"/>
            <a:ext cx="1707199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FOREIGN OBJECT INSPECTION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hteck 6"/>
          <p:cNvSpPr/>
          <p:nvPr/>
        </p:nvSpPr>
        <p:spPr>
          <a:xfrm rot="2700000">
            <a:off x="5903703" y="5368647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4280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2600" dirty="0" smtClean="0">
                <a:latin typeface="+mn-lt"/>
                <a:cs typeface="Arial" panose="020B0604020202020204" pitchFamily="34" charset="0"/>
              </a:rPr>
              <a:t>Equipment </a:t>
            </a:r>
            <a:r>
              <a:rPr lang="en-US" sz="2600" dirty="0">
                <a:latin typeface="+mn-lt"/>
                <a:cs typeface="Arial" panose="020B0604020202020204" pitchFamily="34" charset="0"/>
              </a:rPr>
              <a:t>option for maximum inspection height</a:t>
            </a:r>
            <a:endParaRPr lang="de-DE" sz="26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9" name="Textplatzhalter 1"/>
          <p:cNvSpPr txBox="1">
            <a:spLocks/>
          </p:cNvSpPr>
          <p:nvPr/>
        </p:nvSpPr>
        <p:spPr>
          <a:xfrm>
            <a:off x="469361" y="384849"/>
            <a:ext cx="1707199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FOREIGN OBJECT INSPECTION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hteck 7"/>
          <p:cNvSpPr/>
          <p:nvPr/>
        </p:nvSpPr>
        <p:spPr>
          <a:xfrm rot="2700000">
            <a:off x="5903701" y="5376461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0807" y="2124364"/>
            <a:ext cx="1992571" cy="2530314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4" t="7753" r="14801" b="19232"/>
          <a:stretch/>
        </p:blipFill>
        <p:spPr>
          <a:xfrm>
            <a:off x="2780588" y="384849"/>
            <a:ext cx="6084606" cy="4530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925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212580" cy="6338776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1653" y="5335650"/>
            <a:ext cx="1702679" cy="264540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448" y="819641"/>
            <a:ext cx="1525037" cy="1431394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9442" y="2464096"/>
            <a:ext cx="1540043" cy="522161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7968" y="3342516"/>
            <a:ext cx="1531814" cy="1072269"/>
          </a:xfrm>
          <a:prstGeom prst="rect">
            <a:avLst/>
          </a:prstGeom>
        </p:spPr>
      </p:pic>
      <p:pic>
        <p:nvPicPr>
          <p:cNvPr id="18" name="Grafik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5054" y="4666856"/>
            <a:ext cx="2038095" cy="933334"/>
          </a:xfrm>
          <a:prstGeom prst="rect">
            <a:avLst/>
          </a:prstGeom>
        </p:spPr>
      </p:pic>
      <p:pic>
        <p:nvPicPr>
          <p:cNvPr id="19" name="Grafik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2221" y="4666856"/>
            <a:ext cx="1949208" cy="933334"/>
          </a:xfrm>
          <a:prstGeom prst="rect">
            <a:avLst/>
          </a:prstGeom>
        </p:spPr>
      </p:pic>
      <p:sp>
        <p:nvSpPr>
          <p:cNvPr id="22" name="Freihandform 21"/>
          <p:cNvSpPr/>
          <p:nvPr/>
        </p:nvSpPr>
        <p:spPr>
          <a:xfrm>
            <a:off x="5959642" y="2502568"/>
            <a:ext cx="3104147" cy="537411"/>
          </a:xfrm>
          <a:custGeom>
            <a:avLst/>
            <a:gdLst>
              <a:gd name="connsiteX0" fmla="*/ 3104147 w 3104147"/>
              <a:gd name="connsiteY0" fmla="*/ 537411 h 537411"/>
              <a:gd name="connsiteX1" fmla="*/ 393032 w 3104147"/>
              <a:gd name="connsiteY1" fmla="*/ 537411 h 537411"/>
              <a:gd name="connsiteX2" fmla="*/ 0 w 3104147"/>
              <a:gd name="connsiteY2" fmla="*/ 0 h 537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04147" h="537411">
                <a:moveTo>
                  <a:pt x="3104147" y="537411"/>
                </a:moveTo>
                <a:lnTo>
                  <a:pt x="393032" y="537411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Freihandform 24"/>
          <p:cNvSpPr/>
          <p:nvPr/>
        </p:nvSpPr>
        <p:spPr>
          <a:xfrm>
            <a:off x="6160168" y="2294021"/>
            <a:ext cx="2895600" cy="0"/>
          </a:xfrm>
          <a:custGeom>
            <a:avLst/>
            <a:gdLst>
              <a:gd name="connsiteX0" fmla="*/ 2895600 w 2895600"/>
              <a:gd name="connsiteY0" fmla="*/ 0 h 0"/>
              <a:gd name="connsiteX1" fmla="*/ 0 w 28956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95600">
                <a:moveTo>
                  <a:pt x="2895600" y="0"/>
                </a:moveTo>
                <a:lnTo>
                  <a:pt x="0" y="0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Freihandform 25"/>
          <p:cNvSpPr/>
          <p:nvPr/>
        </p:nvSpPr>
        <p:spPr>
          <a:xfrm>
            <a:off x="2125579" y="4467726"/>
            <a:ext cx="6978316" cy="16042"/>
          </a:xfrm>
          <a:custGeom>
            <a:avLst/>
            <a:gdLst>
              <a:gd name="connsiteX0" fmla="*/ 6978316 w 6978316"/>
              <a:gd name="connsiteY0" fmla="*/ 0 h 16042"/>
              <a:gd name="connsiteX1" fmla="*/ 0 w 6978316"/>
              <a:gd name="connsiteY1" fmla="*/ 16042 h 16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78316" h="16042">
                <a:moveTo>
                  <a:pt x="6978316" y="0"/>
                </a:moveTo>
                <a:lnTo>
                  <a:pt x="0" y="16042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Freihandform 26"/>
          <p:cNvSpPr/>
          <p:nvPr/>
        </p:nvSpPr>
        <p:spPr>
          <a:xfrm>
            <a:off x="2045368" y="4636168"/>
            <a:ext cx="7042485" cy="1018674"/>
          </a:xfrm>
          <a:custGeom>
            <a:avLst/>
            <a:gdLst>
              <a:gd name="connsiteX0" fmla="*/ 7042485 w 7042485"/>
              <a:gd name="connsiteY0" fmla="*/ 1018674 h 1018674"/>
              <a:gd name="connsiteX1" fmla="*/ 673769 w 7042485"/>
              <a:gd name="connsiteY1" fmla="*/ 1010653 h 1018674"/>
              <a:gd name="connsiteX2" fmla="*/ 0 w 7042485"/>
              <a:gd name="connsiteY2" fmla="*/ 0 h 1018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42485" h="1018674">
                <a:moveTo>
                  <a:pt x="7042485" y="1018674"/>
                </a:moveTo>
                <a:lnTo>
                  <a:pt x="673769" y="1010653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Textfeld 27"/>
          <p:cNvSpPr txBox="1"/>
          <p:nvPr/>
        </p:nvSpPr>
        <p:spPr>
          <a:xfrm>
            <a:off x="4117911" y="5335650"/>
            <a:ext cx="18417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Only</a:t>
            </a:r>
            <a:r>
              <a:rPr lang="de-DE" sz="1050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de-DE" sz="1050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for</a:t>
            </a:r>
            <a:r>
              <a:rPr lang="de-DE" sz="1050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de-DE" sz="1050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metal</a:t>
            </a:r>
            <a:r>
              <a:rPr lang="de-DE" sz="1050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de-DE" sz="1050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closures</a:t>
            </a:r>
            <a:endParaRPr lang="de-DE" sz="105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9" name="Textfeld 28"/>
          <p:cNvSpPr txBox="1"/>
          <p:nvPr/>
        </p:nvSpPr>
        <p:spPr>
          <a:xfrm>
            <a:off x="9103895" y="1818554"/>
            <a:ext cx="123168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cs typeface="Arial" panose="020B0604020202020204" pitchFamily="34" charset="0"/>
              </a:rPr>
              <a:t>HEUFT </a:t>
            </a:r>
            <a:r>
              <a:rPr lang="de-DE" sz="1600" i="1" dirty="0" err="1" smtClean="0">
                <a:cs typeface="Arial" panose="020B0604020202020204" pitchFamily="34" charset="0"/>
              </a:rPr>
              <a:t>sonic</a:t>
            </a:r>
            <a:endParaRPr lang="de-DE" sz="1600" i="1" dirty="0" smtClean="0">
              <a:cs typeface="Arial" panose="020B0604020202020204" pitchFamily="34" charset="0"/>
            </a:endParaRPr>
          </a:p>
          <a:p>
            <a:r>
              <a:rPr lang="de-DE" sz="1400" dirty="0" err="1" smtClean="0">
                <a:solidFill>
                  <a:srgbClr val="62BB47"/>
                </a:solidFill>
                <a:cs typeface="Arial" panose="020B0604020202020204" pitchFamily="34" charset="0"/>
              </a:rPr>
              <a:t>Leakage</a:t>
            </a:r>
            <a:r>
              <a:rPr lang="de-DE" sz="1400" dirty="0" smtClean="0">
                <a:solidFill>
                  <a:srgbClr val="62BB47"/>
                </a:solidFill>
                <a:cs typeface="Arial" panose="020B0604020202020204" pitchFamily="34" charset="0"/>
              </a:rPr>
              <a:t> check</a:t>
            </a:r>
            <a:endParaRPr lang="de-DE" sz="1400" dirty="0">
              <a:solidFill>
                <a:srgbClr val="62BB47"/>
              </a:solidFill>
              <a:cs typeface="Arial" panose="020B0604020202020204" pitchFamily="34" charset="0"/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9103895" y="2784273"/>
            <a:ext cx="20447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err="1" smtClean="0">
                <a:solidFill>
                  <a:srgbClr val="62BB47"/>
                </a:solidFill>
                <a:cs typeface="Arial" panose="020B0604020202020204" pitchFamily="34" charset="0"/>
              </a:rPr>
              <a:t>Excessive</a:t>
            </a:r>
            <a:r>
              <a:rPr lang="de-DE" sz="1400" dirty="0" smtClean="0">
                <a:solidFill>
                  <a:srgbClr val="62BB47"/>
                </a:solidFill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solidFill>
                  <a:srgbClr val="62BB47"/>
                </a:solidFill>
                <a:cs typeface="Arial" panose="020B0604020202020204" pitchFamily="34" charset="0"/>
              </a:rPr>
              <a:t>height</a:t>
            </a:r>
            <a:r>
              <a:rPr lang="de-DE" sz="1400" dirty="0" smtClean="0">
                <a:solidFill>
                  <a:srgbClr val="62BB47"/>
                </a:solidFill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solidFill>
                  <a:srgbClr val="62BB47"/>
                </a:solidFill>
                <a:cs typeface="Arial" panose="020B0604020202020204" pitchFamily="34" charset="0"/>
              </a:rPr>
              <a:t>lid</a:t>
            </a:r>
            <a:r>
              <a:rPr lang="de-DE" sz="1400" dirty="0" smtClean="0">
                <a:solidFill>
                  <a:srgbClr val="62BB47"/>
                </a:solidFill>
                <a:cs typeface="Arial" panose="020B0604020202020204" pitchFamily="34" charset="0"/>
              </a:rPr>
              <a:t> check</a:t>
            </a:r>
            <a:endParaRPr lang="de-DE" sz="1400" dirty="0">
              <a:solidFill>
                <a:srgbClr val="62BB47"/>
              </a:solidFill>
              <a:cs typeface="Arial" panose="020B0604020202020204" pitchFamily="34" charset="0"/>
            </a:endParaRPr>
          </a:p>
        </p:txBody>
      </p:sp>
      <p:sp>
        <p:nvSpPr>
          <p:cNvPr id="31" name="Textfeld 30"/>
          <p:cNvSpPr txBox="1"/>
          <p:nvPr/>
        </p:nvSpPr>
        <p:spPr>
          <a:xfrm>
            <a:off x="9103895" y="4203699"/>
            <a:ext cx="20131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solidFill>
                  <a:srgbClr val="62BB47"/>
                </a:solidFill>
                <a:cs typeface="Arial" panose="020B0604020202020204" pitchFamily="34" charset="0"/>
              </a:rPr>
              <a:t>Optical </a:t>
            </a:r>
            <a:r>
              <a:rPr lang="de-DE" sz="1400" dirty="0" err="1" smtClean="0">
                <a:solidFill>
                  <a:srgbClr val="62BB47"/>
                </a:solidFill>
                <a:cs typeface="Arial" panose="020B0604020202020204" pitchFamily="34" charset="0"/>
              </a:rPr>
              <a:t>closure</a:t>
            </a:r>
            <a:r>
              <a:rPr lang="de-DE" sz="1400" dirty="0" smtClean="0">
                <a:solidFill>
                  <a:srgbClr val="62BB47"/>
                </a:solidFill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solidFill>
                  <a:srgbClr val="62BB47"/>
                </a:solidFill>
                <a:cs typeface="Arial" panose="020B0604020202020204" pitchFamily="34" charset="0"/>
              </a:rPr>
              <a:t>presence</a:t>
            </a:r>
            <a:r>
              <a:rPr lang="de-DE" sz="1400" dirty="0" smtClean="0">
                <a:solidFill>
                  <a:srgbClr val="62BB47"/>
                </a:solidFill>
                <a:cs typeface="Arial" panose="020B0604020202020204" pitchFamily="34" charset="0"/>
              </a:rPr>
              <a:t> </a:t>
            </a:r>
            <a:endParaRPr lang="de-DE" sz="1400" dirty="0">
              <a:solidFill>
                <a:srgbClr val="62BB47"/>
              </a:solidFill>
              <a:cs typeface="Arial" panose="020B0604020202020204" pitchFamily="34" charset="0"/>
            </a:endParaRPr>
          </a:p>
        </p:txBody>
      </p:sp>
      <p:sp>
        <p:nvSpPr>
          <p:cNvPr id="32" name="Textfeld 31"/>
          <p:cNvSpPr txBox="1"/>
          <p:nvPr/>
        </p:nvSpPr>
        <p:spPr>
          <a:xfrm>
            <a:off x="9103679" y="5411273"/>
            <a:ext cx="21322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err="1" smtClean="0">
                <a:solidFill>
                  <a:srgbClr val="62BB47"/>
                </a:solidFill>
                <a:cs typeface="Arial" panose="020B0604020202020204" pitchFamily="34" charset="0"/>
              </a:rPr>
              <a:t>Inductive</a:t>
            </a:r>
            <a:r>
              <a:rPr lang="de-DE" sz="1400" dirty="0" smtClean="0">
                <a:solidFill>
                  <a:srgbClr val="62BB47"/>
                </a:solidFill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solidFill>
                  <a:srgbClr val="62BB47"/>
                </a:solidFill>
                <a:cs typeface="Arial" panose="020B0604020202020204" pitchFamily="34" charset="0"/>
              </a:rPr>
              <a:t>closure</a:t>
            </a:r>
            <a:r>
              <a:rPr lang="de-DE" sz="1400" dirty="0" smtClean="0">
                <a:solidFill>
                  <a:srgbClr val="62BB47"/>
                </a:solidFill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solidFill>
                  <a:srgbClr val="62BB47"/>
                </a:solidFill>
                <a:cs typeface="Arial" panose="020B0604020202020204" pitchFamily="34" charset="0"/>
              </a:rPr>
              <a:t>presence</a:t>
            </a:r>
            <a:endParaRPr lang="de-DE" sz="1400" dirty="0" smtClean="0">
              <a:solidFill>
                <a:srgbClr val="62BB47"/>
              </a:solidFill>
              <a:cs typeface="Arial" panose="020B0604020202020204" pitchFamily="34" charset="0"/>
            </a:endParaRPr>
          </a:p>
        </p:txBody>
      </p:sp>
      <p:sp>
        <p:nvSpPr>
          <p:cNvPr id="21" name="Textplatzhalter 1"/>
          <p:cNvSpPr txBox="1">
            <a:spLocks/>
          </p:cNvSpPr>
          <p:nvPr/>
        </p:nvSpPr>
        <p:spPr>
          <a:xfrm>
            <a:off x="469361" y="384849"/>
            <a:ext cx="1707199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FOREIGN OBJECT INSPECTION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hteck 22"/>
          <p:cNvSpPr/>
          <p:nvPr/>
        </p:nvSpPr>
        <p:spPr>
          <a:xfrm rot="2700000">
            <a:off x="5903702" y="5917207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>
                <a:latin typeface="+mn-lt"/>
                <a:cs typeface="Arial" panose="020B0604020202020204" pitchFamily="34" charset="0"/>
              </a:rPr>
              <a:t>HEUFT </a:t>
            </a:r>
            <a:r>
              <a:rPr lang="de-DE" i="1" dirty="0" err="1">
                <a:latin typeface="+mn-lt"/>
                <a:cs typeface="Arial" panose="020B0604020202020204" pitchFamily="34" charset="0"/>
              </a:rPr>
              <a:t>eXaminer</a:t>
            </a:r>
            <a:r>
              <a:rPr lang="de-DE" i="1" dirty="0">
                <a:latin typeface="+mn-lt"/>
                <a:cs typeface="Arial" panose="020B0604020202020204" pitchFamily="34" charset="0"/>
              </a:rPr>
              <a:t> </a:t>
            </a:r>
            <a:r>
              <a:rPr lang="de-DE" i="1" baseline="30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i="1" dirty="0">
                <a:latin typeface="+mn-lt"/>
                <a:cs typeface="Arial" panose="020B0604020202020204" pitchFamily="34" charset="0"/>
              </a:rPr>
              <a:t> XAC</a:t>
            </a:r>
            <a:r>
              <a:rPr lang="de-DE" dirty="0" smtClean="0">
                <a:latin typeface="+mn-lt"/>
                <a:cs typeface="Arial" panose="020B0604020202020204" pitchFamily="34" charset="0"/>
              </a:rPr>
              <a:t>: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>
                <a:latin typeface="+mn-lt"/>
              </a:rPr>
              <a:t>ADDITIONAL INSPECTION MODULES</a:t>
            </a:r>
          </a:p>
        </p:txBody>
      </p:sp>
    </p:spTree>
    <p:extLst>
      <p:ext uri="{BB962C8B-B14F-4D97-AF65-F5344CB8AC3E}">
        <p14:creationId xmlns:p14="http://schemas.microsoft.com/office/powerpoint/2010/main" val="249973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Achema_gepulstes_röntgen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644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193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smtClean="0">
                <a:latin typeface="+mn-lt"/>
              </a:rPr>
              <a:t>Summary</a:t>
            </a:r>
            <a:endParaRPr lang="en-US" dirty="0">
              <a:latin typeface="+mn-lt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4261658" y="1904746"/>
            <a:ext cx="752163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de-DE" sz="1600" dirty="0" smtClean="0"/>
              <a:t>Compact </a:t>
            </a:r>
            <a:r>
              <a:rPr lang="de-DE" sz="1600" dirty="0" smtClean="0"/>
              <a:t>Turn-Key </a:t>
            </a:r>
            <a:r>
              <a:rPr lang="de-DE" sz="1600" dirty="0" err="1" smtClean="0"/>
              <a:t>solution</a:t>
            </a:r>
            <a:endParaRPr lang="de-DE" sz="1600" dirty="0" smtClean="0"/>
          </a:p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de-DE" sz="1600" dirty="0" err="1" smtClean="0"/>
              <a:t>Everything</a:t>
            </a:r>
            <a:r>
              <a:rPr lang="de-DE" sz="1600" dirty="0" smtClean="0"/>
              <a:t> </a:t>
            </a:r>
            <a:r>
              <a:rPr lang="de-DE" sz="1600" dirty="0" err="1" smtClean="0"/>
              <a:t>from</a:t>
            </a:r>
            <a:r>
              <a:rPr lang="de-DE" sz="1600" dirty="0" smtClean="0"/>
              <a:t> a </a:t>
            </a:r>
            <a:r>
              <a:rPr lang="de-DE" sz="1600" dirty="0" err="1" smtClean="0"/>
              <a:t>single</a:t>
            </a:r>
            <a:r>
              <a:rPr lang="de-DE" sz="1600" dirty="0" smtClean="0"/>
              <a:t> </a:t>
            </a:r>
            <a:r>
              <a:rPr lang="de-DE" sz="1600" dirty="0" err="1" smtClean="0"/>
              <a:t>source</a:t>
            </a:r>
            <a:endParaRPr lang="de-DE" sz="1600" dirty="0" smtClean="0"/>
          </a:p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de-DE" sz="1600" dirty="0" smtClean="0"/>
              <a:t>Modular </a:t>
            </a:r>
            <a:r>
              <a:rPr lang="de-DE" sz="1600" dirty="0"/>
              <a:t>d</a:t>
            </a:r>
            <a:r>
              <a:rPr lang="de-DE" sz="1600" dirty="0" smtClean="0"/>
              <a:t>esign</a:t>
            </a:r>
            <a:endParaRPr lang="de-DE" sz="1600" dirty="0" smtClean="0"/>
          </a:p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en-US" sz="1600" dirty="0" smtClean="0"/>
              <a:t>Customer-specific </a:t>
            </a:r>
            <a:r>
              <a:rPr lang="en-US" sz="1600" dirty="0"/>
              <a:t>integration </a:t>
            </a:r>
            <a:r>
              <a:rPr lang="en-US" sz="1600" dirty="0" smtClean="0"/>
              <a:t>solution </a:t>
            </a:r>
          </a:p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en-US" sz="1600" dirty="0" smtClean="0"/>
              <a:t>Worldwide </a:t>
            </a:r>
            <a:r>
              <a:rPr lang="en-US" sz="1600" dirty="0"/>
              <a:t>unique pulsed X-ray technology from </a:t>
            </a:r>
            <a:r>
              <a:rPr lang="en-US" sz="1600" dirty="0" smtClean="0"/>
              <a:t>HEUFT</a:t>
            </a:r>
          </a:p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de-DE" sz="1600" dirty="0" smtClean="0"/>
              <a:t>Real-time </a:t>
            </a:r>
            <a:r>
              <a:rPr lang="de-DE" sz="1600" dirty="0" err="1" smtClean="0"/>
              <a:t>image</a:t>
            </a:r>
            <a:r>
              <a:rPr lang="de-DE" sz="1600" dirty="0" smtClean="0"/>
              <a:t> </a:t>
            </a:r>
            <a:r>
              <a:rPr lang="de-DE" sz="1600" dirty="0" err="1" smtClean="0"/>
              <a:t>processing</a:t>
            </a:r>
            <a:r>
              <a:rPr lang="de-DE" sz="1600" dirty="0" smtClean="0"/>
              <a:t> </a:t>
            </a:r>
            <a:r>
              <a:rPr lang="de-DE" sz="1600" dirty="0" err="1" smtClean="0"/>
              <a:t>system</a:t>
            </a:r>
            <a:r>
              <a:rPr lang="de-DE" sz="1600" dirty="0" smtClean="0"/>
              <a:t> </a:t>
            </a:r>
            <a:r>
              <a:rPr lang="de-DE" sz="1600" dirty="0" err="1" smtClean="0"/>
              <a:t>with</a:t>
            </a:r>
            <a:r>
              <a:rPr lang="de-DE" sz="1600" dirty="0" smtClean="0"/>
              <a:t> high </a:t>
            </a:r>
            <a:r>
              <a:rPr lang="de-DE" sz="1600" dirty="0" err="1" smtClean="0"/>
              <a:t>detection</a:t>
            </a:r>
            <a:r>
              <a:rPr lang="de-DE" sz="1600" dirty="0" smtClean="0"/>
              <a:t> </a:t>
            </a:r>
            <a:r>
              <a:rPr lang="de-DE" sz="1600" dirty="0" err="1" smtClean="0"/>
              <a:t>performance</a:t>
            </a:r>
            <a:r>
              <a:rPr lang="de-DE" sz="1600" dirty="0" smtClean="0"/>
              <a:t>    </a:t>
            </a:r>
          </a:p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de-DE" sz="1600" dirty="0" smtClean="0"/>
              <a:t>Manipulationssichere </a:t>
            </a:r>
            <a:r>
              <a:rPr lang="de-DE" sz="1600" dirty="0" smtClean="0"/>
              <a:t>Fremdkörpererkennung</a:t>
            </a:r>
          </a:p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de-DE" sz="1600" dirty="0" err="1" smtClean="0"/>
              <a:t>Audiovisual</a:t>
            </a:r>
            <a:r>
              <a:rPr lang="de-DE" sz="1600" dirty="0" smtClean="0"/>
              <a:t> </a:t>
            </a:r>
            <a:r>
              <a:rPr lang="de-DE" sz="1600" dirty="0" err="1"/>
              <a:t>user</a:t>
            </a:r>
            <a:r>
              <a:rPr lang="de-DE" sz="1600" dirty="0"/>
              <a:t> </a:t>
            </a:r>
            <a:r>
              <a:rPr lang="de-DE" sz="1600" dirty="0" err="1"/>
              <a:t>guidance</a:t>
            </a:r>
            <a:endParaRPr lang="de-DE" sz="1600" dirty="0" smtClean="0"/>
          </a:p>
        </p:txBody>
      </p:sp>
    </p:spTree>
    <p:extLst>
      <p:ext uri="{BB962C8B-B14F-4D97-AF65-F5344CB8AC3E}">
        <p14:creationId xmlns:p14="http://schemas.microsoft.com/office/powerpoint/2010/main" val="3225841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/>
          <p:cNvSpPr/>
          <p:nvPr/>
        </p:nvSpPr>
        <p:spPr>
          <a:xfrm rot="2700000">
            <a:off x="582993" y="3998143"/>
            <a:ext cx="289169" cy="289169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-1" y="2684733"/>
            <a:ext cx="5345724" cy="756299"/>
          </a:xfrm>
        </p:spPr>
        <p:txBody>
          <a:bodyPr/>
          <a:lstStyle/>
          <a:p>
            <a:r>
              <a:rPr lang="en-US" dirty="0"/>
              <a:t>Top-down inspection with pulsed X-ray technology based on </a:t>
            </a:r>
            <a:r>
              <a:rPr lang="en-US" dirty="0" smtClean="0"/>
              <a:t>the </a:t>
            </a:r>
            <a:r>
              <a:rPr lang="de-DE" dirty="0" smtClean="0"/>
              <a:t>HEUFT </a:t>
            </a:r>
            <a:r>
              <a:rPr lang="de-DE" i="1" dirty="0"/>
              <a:t>SPECTRUM</a:t>
            </a:r>
            <a:r>
              <a:rPr lang="de-DE" dirty="0"/>
              <a:t> </a:t>
            </a:r>
            <a:r>
              <a:rPr lang="de-DE" i="1" baseline="30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0" y="3578346"/>
            <a:ext cx="5053264" cy="696256"/>
          </a:xfrm>
        </p:spPr>
        <p:txBody>
          <a:bodyPr/>
          <a:lstStyle/>
          <a:p>
            <a:r>
              <a:rPr lang="de-DE" dirty="0" smtClean="0"/>
              <a:t>HEUFT </a:t>
            </a:r>
            <a:r>
              <a:rPr lang="de-DE" i="1" dirty="0" err="1" smtClean="0"/>
              <a:t>eXaminer</a:t>
            </a:r>
            <a:r>
              <a:rPr lang="de-DE" dirty="0" smtClean="0"/>
              <a:t> </a:t>
            </a:r>
            <a:r>
              <a:rPr lang="de-DE" i="1" baseline="30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dirty="0" smtClean="0"/>
              <a:t> </a:t>
            </a:r>
            <a:r>
              <a:rPr lang="de-DE" i="1" dirty="0" smtClean="0"/>
              <a:t>XB</a:t>
            </a:r>
            <a:endParaRPr lang="de-DE" i="1" dirty="0"/>
          </a:p>
        </p:txBody>
      </p:sp>
      <p:sp>
        <p:nvSpPr>
          <p:cNvPr id="14" name="Textplatzhalter 1"/>
          <p:cNvSpPr txBox="1">
            <a:spLocks/>
          </p:cNvSpPr>
          <p:nvPr/>
        </p:nvSpPr>
        <p:spPr>
          <a:xfrm>
            <a:off x="469361" y="384849"/>
            <a:ext cx="1401025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u="heavy" dirty="0" smtClean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  <a:latin typeface="Calibri" panose="020F0502020204030204"/>
              </a:rPr>
              <a:t>TOP-DOWN </a:t>
            </a: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INSPECTION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Grafik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756" y="1215179"/>
            <a:ext cx="7461008" cy="4977513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627" y="4614877"/>
            <a:ext cx="1703784" cy="2010364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95" y="3637416"/>
            <a:ext cx="3071857" cy="2987824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368" y="4699494"/>
            <a:ext cx="1764896" cy="2077147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1277" y="4890688"/>
            <a:ext cx="1380980" cy="1742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412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1"/>
          <p:cNvSpPr txBox="1">
            <a:spLocks/>
          </p:cNvSpPr>
          <p:nvPr/>
        </p:nvSpPr>
        <p:spPr>
          <a:xfrm>
            <a:off x="469361" y="384849"/>
            <a:ext cx="1401025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u="heavy" dirty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</a:rPr>
              <a:t>TOP-DOWN </a:t>
            </a:r>
            <a:r>
              <a:rPr lang="de-DE" u="heavy" dirty="0" smtClean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</a:rPr>
              <a:t>INSPECTION</a:t>
            </a:r>
            <a:endParaRPr lang="de-DE" u="heavy" dirty="0">
              <a:solidFill>
                <a:srgbClr val="000000"/>
              </a:solidFill>
              <a:uFill>
                <a:solidFill>
                  <a:srgbClr val="62BB47"/>
                </a:solidFill>
              </a:uFill>
            </a:endParaRPr>
          </a:p>
        </p:txBody>
      </p:sp>
      <p:sp>
        <p:nvSpPr>
          <p:cNvPr id="6" name="Rechteck 5"/>
          <p:cNvSpPr/>
          <p:nvPr/>
        </p:nvSpPr>
        <p:spPr>
          <a:xfrm rot="2700000">
            <a:off x="5903702" y="5917209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141" y="1011030"/>
            <a:ext cx="917180" cy="917180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6683" y="483182"/>
            <a:ext cx="7320685" cy="5490514"/>
          </a:xfrm>
          <a:prstGeom prst="rect">
            <a:avLst/>
          </a:prstGeom>
        </p:spPr>
      </p:pic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smtClean="0">
                <a:latin typeface="+mn-lt"/>
              </a:rPr>
              <a:t>Turnkey-Lösung</a:t>
            </a:r>
            <a:endParaRPr lang="de-DE" dirty="0">
              <a:latin typeface="+mn-lt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3045513" y="1929679"/>
            <a:ext cx="42832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MHI</a:t>
            </a:r>
            <a:endParaRPr lang="de-DE" sz="1050" dirty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3068958" y="3797557"/>
            <a:ext cx="7825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Inspektion</a:t>
            </a:r>
            <a:endParaRPr lang="de-DE" sz="1200" dirty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7515420" y="4182718"/>
            <a:ext cx="14318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Integrierte Ausleitung</a:t>
            </a:r>
            <a:endParaRPr lang="de-DE" sz="1050" dirty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3053328" y="2621342"/>
            <a:ext cx="9813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Bedieneinheit</a:t>
            </a:r>
            <a:endParaRPr lang="de-DE" sz="1200" dirty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5" name="Freihandform 14"/>
          <p:cNvSpPr/>
          <p:nvPr/>
        </p:nvSpPr>
        <p:spPr>
          <a:xfrm flipH="1" flipV="1">
            <a:off x="3131478" y="1834427"/>
            <a:ext cx="2019300" cy="371475"/>
          </a:xfrm>
          <a:custGeom>
            <a:avLst/>
            <a:gdLst>
              <a:gd name="connsiteX0" fmla="*/ 0 w 2019300"/>
              <a:gd name="connsiteY0" fmla="*/ 371475 h 371475"/>
              <a:gd name="connsiteX1" fmla="*/ 285750 w 2019300"/>
              <a:gd name="connsiteY1" fmla="*/ 0 h 371475"/>
              <a:gd name="connsiteX2" fmla="*/ 2019300 w 2019300"/>
              <a:gd name="connsiteY2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19300" h="371475">
                <a:moveTo>
                  <a:pt x="0" y="371475"/>
                </a:moveTo>
                <a:lnTo>
                  <a:pt x="285750" y="0"/>
                </a:lnTo>
                <a:lnTo>
                  <a:pt x="2019300" y="0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Freihandform 15"/>
          <p:cNvSpPr/>
          <p:nvPr/>
        </p:nvSpPr>
        <p:spPr>
          <a:xfrm flipH="1" flipV="1">
            <a:off x="3151018" y="2651137"/>
            <a:ext cx="1933331" cy="238613"/>
          </a:xfrm>
          <a:custGeom>
            <a:avLst/>
            <a:gdLst>
              <a:gd name="connsiteX0" fmla="*/ 0 w 2019300"/>
              <a:gd name="connsiteY0" fmla="*/ 371475 h 371475"/>
              <a:gd name="connsiteX1" fmla="*/ 285750 w 2019300"/>
              <a:gd name="connsiteY1" fmla="*/ 0 h 371475"/>
              <a:gd name="connsiteX2" fmla="*/ 2019300 w 2019300"/>
              <a:gd name="connsiteY2" fmla="*/ 0 h 371475"/>
              <a:gd name="connsiteX0" fmla="*/ 0 w 1933331"/>
              <a:gd name="connsiteY0" fmla="*/ 238613 h 238613"/>
              <a:gd name="connsiteX1" fmla="*/ 199781 w 1933331"/>
              <a:gd name="connsiteY1" fmla="*/ 0 h 238613"/>
              <a:gd name="connsiteX2" fmla="*/ 1933331 w 1933331"/>
              <a:gd name="connsiteY2" fmla="*/ 0 h 23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3331" h="238613">
                <a:moveTo>
                  <a:pt x="0" y="238613"/>
                </a:moveTo>
                <a:lnTo>
                  <a:pt x="199781" y="0"/>
                </a:lnTo>
                <a:lnTo>
                  <a:pt x="1933331" y="0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Freihandform 16"/>
          <p:cNvSpPr/>
          <p:nvPr/>
        </p:nvSpPr>
        <p:spPr>
          <a:xfrm flipH="1" flipV="1">
            <a:off x="3154929" y="3577260"/>
            <a:ext cx="2136531" cy="488705"/>
          </a:xfrm>
          <a:custGeom>
            <a:avLst/>
            <a:gdLst>
              <a:gd name="connsiteX0" fmla="*/ 0 w 2019300"/>
              <a:gd name="connsiteY0" fmla="*/ 371475 h 371475"/>
              <a:gd name="connsiteX1" fmla="*/ 285750 w 2019300"/>
              <a:gd name="connsiteY1" fmla="*/ 0 h 371475"/>
              <a:gd name="connsiteX2" fmla="*/ 2019300 w 2019300"/>
              <a:gd name="connsiteY2" fmla="*/ 0 h 371475"/>
              <a:gd name="connsiteX0" fmla="*/ 0 w 1933331"/>
              <a:gd name="connsiteY0" fmla="*/ 238613 h 238613"/>
              <a:gd name="connsiteX1" fmla="*/ 199781 w 1933331"/>
              <a:gd name="connsiteY1" fmla="*/ 0 h 238613"/>
              <a:gd name="connsiteX2" fmla="*/ 1933331 w 1933331"/>
              <a:gd name="connsiteY2" fmla="*/ 0 h 238613"/>
              <a:gd name="connsiteX0" fmla="*/ 0 w 2136531"/>
              <a:gd name="connsiteY0" fmla="*/ 488705 h 488705"/>
              <a:gd name="connsiteX1" fmla="*/ 402981 w 2136531"/>
              <a:gd name="connsiteY1" fmla="*/ 0 h 488705"/>
              <a:gd name="connsiteX2" fmla="*/ 2136531 w 2136531"/>
              <a:gd name="connsiteY2" fmla="*/ 0 h 488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36531" h="488705">
                <a:moveTo>
                  <a:pt x="0" y="488705"/>
                </a:moveTo>
                <a:lnTo>
                  <a:pt x="402981" y="0"/>
                </a:lnTo>
                <a:lnTo>
                  <a:pt x="2136531" y="0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Freihandform 17"/>
          <p:cNvSpPr/>
          <p:nvPr/>
        </p:nvSpPr>
        <p:spPr>
          <a:xfrm flipV="1">
            <a:off x="6402222" y="3659200"/>
            <a:ext cx="2378808" cy="793505"/>
          </a:xfrm>
          <a:custGeom>
            <a:avLst/>
            <a:gdLst>
              <a:gd name="connsiteX0" fmla="*/ 0 w 2019300"/>
              <a:gd name="connsiteY0" fmla="*/ 371475 h 371475"/>
              <a:gd name="connsiteX1" fmla="*/ 285750 w 2019300"/>
              <a:gd name="connsiteY1" fmla="*/ 0 h 371475"/>
              <a:gd name="connsiteX2" fmla="*/ 2019300 w 2019300"/>
              <a:gd name="connsiteY2" fmla="*/ 0 h 371475"/>
              <a:gd name="connsiteX0" fmla="*/ 0 w 1933331"/>
              <a:gd name="connsiteY0" fmla="*/ 238613 h 238613"/>
              <a:gd name="connsiteX1" fmla="*/ 199781 w 1933331"/>
              <a:gd name="connsiteY1" fmla="*/ 0 h 238613"/>
              <a:gd name="connsiteX2" fmla="*/ 1933331 w 1933331"/>
              <a:gd name="connsiteY2" fmla="*/ 0 h 238613"/>
              <a:gd name="connsiteX0" fmla="*/ 0 w 2136531"/>
              <a:gd name="connsiteY0" fmla="*/ 488705 h 488705"/>
              <a:gd name="connsiteX1" fmla="*/ 402981 w 2136531"/>
              <a:gd name="connsiteY1" fmla="*/ 0 h 488705"/>
              <a:gd name="connsiteX2" fmla="*/ 2136531 w 2136531"/>
              <a:gd name="connsiteY2" fmla="*/ 0 h 488705"/>
              <a:gd name="connsiteX0" fmla="*/ 0 w 2378808"/>
              <a:gd name="connsiteY0" fmla="*/ 793505 h 793505"/>
              <a:gd name="connsiteX1" fmla="*/ 645258 w 2378808"/>
              <a:gd name="connsiteY1" fmla="*/ 0 h 793505"/>
              <a:gd name="connsiteX2" fmla="*/ 2378808 w 2378808"/>
              <a:gd name="connsiteY2" fmla="*/ 0 h 793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78808" h="793505">
                <a:moveTo>
                  <a:pt x="0" y="793505"/>
                </a:moveTo>
                <a:lnTo>
                  <a:pt x="645258" y="0"/>
                </a:lnTo>
                <a:lnTo>
                  <a:pt x="2378808" y="0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Textfeld 18"/>
          <p:cNvSpPr txBox="1"/>
          <p:nvPr/>
        </p:nvSpPr>
        <p:spPr>
          <a:xfrm>
            <a:off x="339912" y="5397060"/>
            <a:ext cx="20786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a</a:t>
            </a:r>
            <a:r>
              <a:rPr lang="de-DE" sz="1200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utomatischer Sortenwechsel</a:t>
            </a:r>
          </a:p>
        </p:txBody>
      </p:sp>
      <p:pic>
        <p:nvPicPr>
          <p:cNvPr id="20" name="Grafik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858" y="4279913"/>
            <a:ext cx="2086775" cy="128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21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1"/>
          <p:cNvSpPr txBox="1">
            <a:spLocks/>
          </p:cNvSpPr>
          <p:nvPr/>
        </p:nvSpPr>
        <p:spPr>
          <a:xfrm>
            <a:off x="469361" y="384849"/>
            <a:ext cx="1401025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u="heavy" dirty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</a:rPr>
              <a:t>TOP-DOWN </a:t>
            </a:r>
            <a:r>
              <a:rPr lang="de-DE" u="heavy" dirty="0" smtClean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</a:rPr>
              <a:t>INSPECTION</a:t>
            </a:r>
            <a:endParaRPr lang="de-DE" u="heavy" dirty="0">
              <a:solidFill>
                <a:srgbClr val="000000"/>
              </a:solidFill>
              <a:uFill>
                <a:solidFill>
                  <a:srgbClr val="62BB47"/>
                </a:solidFill>
              </a:uFill>
            </a:endParaRPr>
          </a:p>
        </p:txBody>
      </p:sp>
      <p:sp>
        <p:nvSpPr>
          <p:cNvPr id="6" name="Rechteck 5"/>
          <p:cNvSpPr/>
          <p:nvPr/>
        </p:nvSpPr>
        <p:spPr>
          <a:xfrm rot="2700000">
            <a:off x="5903702" y="5917209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>
                <a:latin typeface="+mn-lt"/>
                <a:cs typeface="Arial" panose="020B0604020202020204" pitchFamily="34" charset="0"/>
              </a:rPr>
              <a:t>HEUFT </a:t>
            </a:r>
            <a:r>
              <a:rPr lang="de-DE" i="1" dirty="0" err="1">
                <a:latin typeface="+mn-lt"/>
                <a:cs typeface="Arial" panose="020B0604020202020204" pitchFamily="34" charset="0"/>
              </a:rPr>
              <a:t>eXaminer</a:t>
            </a:r>
            <a:r>
              <a:rPr lang="de-DE" dirty="0">
                <a:latin typeface="+mn-lt"/>
                <a:cs typeface="Arial" panose="020B0604020202020204" pitchFamily="34" charset="0"/>
              </a:rPr>
              <a:t> </a:t>
            </a:r>
            <a:r>
              <a:rPr lang="de-DE" i="1" baseline="30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dirty="0">
                <a:latin typeface="+mn-lt"/>
                <a:cs typeface="Arial" panose="020B0604020202020204" pitchFamily="34" charset="0"/>
              </a:rPr>
              <a:t> </a:t>
            </a:r>
            <a:r>
              <a:rPr lang="de-DE" i="1" dirty="0" smtClean="0">
                <a:latin typeface="+mn-lt"/>
                <a:cs typeface="Arial" panose="020B0604020202020204" pitchFamily="34" charset="0"/>
              </a:rPr>
              <a:t>XB</a:t>
            </a:r>
            <a:r>
              <a:rPr lang="de-DE" dirty="0" smtClean="0">
                <a:latin typeface="+mn-lt"/>
                <a:cs typeface="Arial" panose="020B0604020202020204" pitchFamily="34" charset="0"/>
              </a:rPr>
              <a:t>: Top-Down-Inspektion einfach</a:t>
            </a:r>
            <a:endParaRPr lang="de-DE" dirty="0">
              <a:latin typeface="+mn-lt"/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06" y="940952"/>
            <a:ext cx="1457342" cy="1621089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722" y="697110"/>
            <a:ext cx="9627003" cy="5415189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9" t="16852" r="1" b="15001"/>
          <a:stretch/>
        </p:blipFill>
        <p:spPr>
          <a:xfrm rot="16200000">
            <a:off x="9132284" y="2713363"/>
            <a:ext cx="2651753" cy="1409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234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013591"/>
            <a:ext cx="9124949" cy="4926196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7" y="612446"/>
            <a:ext cx="1822381" cy="5576228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226" y="498647"/>
            <a:ext cx="1282549" cy="1282549"/>
          </a:xfrm>
          <a:prstGeom prst="rect">
            <a:avLst/>
          </a:prstGeom>
          <a:noFill/>
          <a:effectLst>
            <a:outerShdw sx="1000" sy="1000" algn="ctr" rotWithShape="0">
              <a:srgbClr val="000000"/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sp>
        <p:nvSpPr>
          <p:cNvPr id="10" name="Freihandform 9"/>
          <p:cNvSpPr/>
          <p:nvPr/>
        </p:nvSpPr>
        <p:spPr>
          <a:xfrm>
            <a:off x="9925050" y="4391025"/>
            <a:ext cx="1962150" cy="209550"/>
          </a:xfrm>
          <a:custGeom>
            <a:avLst/>
            <a:gdLst>
              <a:gd name="connsiteX0" fmla="*/ 0 w 1962150"/>
              <a:gd name="connsiteY0" fmla="*/ 0 h 209550"/>
              <a:gd name="connsiteX1" fmla="*/ 152400 w 1962150"/>
              <a:gd name="connsiteY1" fmla="*/ 209550 h 209550"/>
              <a:gd name="connsiteX2" fmla="*/ 1962150 w 1962150"/>
              <a:gd name="connsiteY2" fmla="*/ 20955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62150" h="209550">
                <a:moveTo>
                  <a:pt x="0" y="0"/>
                </a:moveTo>
                <a:lnTo>
                  <a:pt x="152400" y="209550"/>
                </a:lnTo>
                <a:lnTo>
                  <a:pt x="1962150" y="209550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Freihandform 10"/>
          <p:cNvSpPr/>
          <p:nvPr/>
        </p:nvSpPr>
        <p:spPr>
          <a:xfrm>
            <a:off x="9886950" y="3200400"/>
            <a:ext cx="2019300" cy="371475"/>
          </a:xfrm>
          <a:custGeom>
            <a:avLst/>
            <a:gdLst>
              <a:gd name="connsiteX0" fmla="*/ 0 w 2019300"/>
              <a:gd name="connsiteY0" fmla="*/ 371475 h 371475"/>
              <a:gd name="connsiteX1" fmla="*/ 285750 w 2019300"/>
              <a:gd name="connsiteY1" fmla="*/ 0 h 371475"/>
              <a:gd name="connsiteX2" fmla="*/ 2019300 w 2019300"/>
              <a:gd name="connsiteY2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19300" h="371475">
                <a:moveTo>
                  <a:pt x="0" y="371475"/>
                </a:moveTo>
                <a:lnTo>
                  <a:pt x="285750" y="0"/>
                </a:lnTo>
                <a:lnTo>
                  <a:pt x="2019300" y="0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Freihandform 11"/>
          <p:cNvSpPr/>
          <p:nvPr/>
        </p:nvSpPr>
        <p:spPr>
          <a:xfrm>
            <a:off x="9315450" y="2085975"/>
            <a:ext cx="2600325" cy="1038225"/>
          </a:xfrm>
          <a:custGeom>
            <a:avLst/>
            <a:gdLst>
              <a:gd name="connsiteX0" fmla="*/ 0 w 2600325"/>
              <a:gd name="connsiteY0" fmla="*/ 1038225 h 1038225"/>
              <a:gd name="connsiteX1" fmla="*/ 847725 w 2600325"/>
              <a:gd name="connsiteY1" fmla="*/ 0 h 1038225"/>
              <a:gd name="connsiteX2" fmla="*/ 2600325 w 2600325"/>
              <a:gd name="connsiteY2" fmla="*/ 0 h 1038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00325" h="1038225">
                <a:moveTo>
                  <a:pt x="0" y="1038225"/>
                </a:moveTo>
                <a:lnTo>
                  <a:pt x="847725" y="0"/>
                </a:lnTo>
                <a:lnTo>
                  <a:pt x="2600325" y="0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10075665" y="4614695"/>
            <a:ext cx="1542410" cy="438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HEUFT </a:t>
            </a:r>
            <a:r>
              <a:rPr lang="de-DE" sz="1200" b="1" i="1" dirty="0" smtClean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synchron</a:t>
            </a:r>
          </a:p>
          <a:p>
            <a:r>
              <a:rPr lang="de-DE" sz="1050" dirty="0" err="1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Conveyor</a:t>
            </a:r>
            <a:r>
              <a:rPr lang="de-DE" sz="1050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de-DE" sz="1050" dirty="0" err="1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control</a:t>
            </a:r>
            <a:r>
              <a:rPr lang="de-DE" sz="1050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de-DE" sz="1050" dirty="0" err="1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system</a:t>
            </a:r>
            <a:endParaRPr lang="de-DE" sz="1050" dirty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10081076" y="2788805"/>
            <a:ext cx="1265090" cy="438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HEUFT </a:t>
            </a:r>
            <a:r>
              <a:rPr lang="de-DE" sz="1200" b="1" i="1" dirty="0" err="1" smtClean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conveyor</a:t>
            </a:r>
            <a:endParaRPr lang="de-DE" sz="1200" b="1" dirty="0" smtClean="0">
              <a:solidFill>
                <a:schemeClr val="bg2">
                  <a:lumMod val="50000"/>
                </a:schemeClr>
              </a:solidFill>
              <a:cs typeface="Arial" panose="020B0604020202020204" pitchFamily="34" charset="0"/>
            </a:endParaRPr>
          </a:p>
          <a:p>
            <a:r>
              <a:rPr lang="en-GB" sz="1050" dirty="0">
                <a:solidFill>
                  <a:schemeClr val="bg1">
                    <a:lumMod val="50000"/>
                  </a:schemeClr>
                </a:solidFill>
              </a:rPr>
              <a:t>Powerful conveyors</a:t>
            </a:r>
            <a:endParaRPr lang="en-GB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10075665" y="1638307"/>
            <a:ext cx="1737976" cy="438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 smtClean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HEUFT </a:t>
            </a:r>
            <a:r>
              <a:rPr lang="de-DE" sz="1200" b="1" i="1" dirty="0" err="1" smtClean="0">
                <a:solidFill>
                  <a:schemeClr val="bg2">
                    <a:lumMod val="50000"/>
                  </a:schemeClr>
                </a:solidFill>
                <a:cs typeface="Arial" panose="020B0604020202020204" pitchFamily="34" charset="0"/>
              </a:rPr>
              <a:t>rejector</a:t>
            </a:r>
            <a:endParaRPr lang="de-DE" sz="1200" b="1" i="1" dirty="0" smtClean="0">
              <a:solidFill>
                <a:schemeClr val="bg2">
                  <a:lumMod val="50000"/>
                </a:schemeClr>
              </a:solidFill>
              <a:cs typeface="Arial" panose="020B0604020202020204" pitchFamily="34" charset="0"/>
            </a:endParaRPr>
          </a:p>
          <a:p>
            <a:r>
              <a:rPr lang="de-DE" sz="1050" dirty="0" err="1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High-speed</a:t>
            </a:r>
            <a:r>
              <a:rPr lang="de-DE" sz="1050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de-DE" sz="1050" dirty="0" err="1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rejection</a:t>
            </a:r>
            <a:r>
              <a:rPr lang="de-DE" sz="1050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de-DE" sz="1050" dirty="0" err="1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system</a:t>
            </a:r>
            <a:endParaRPr lang="de-DE" sz="1050" dirty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7" name="Textplatzhalter 1"/>
          <p:cNvSpPr txBox="1">
            <a:spLocks/>
          </p:cNvSpPr>
          <p:nvPr/>
        </p:nvSpPr>
        <p:spPr>
          <a:xfrm>
            <a:off x="469361" y="384849"/>
            <a:ext cx="1707199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FOREIGN OBJECT INSPECTION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chteck 17"/>
          <p:cNvSpPr/>
          <p:nvPr/>
        </p:nvSpPr>
        <p:spPr>
          <a:xfrm rot="2700000">
            <a:off x="5903698" y="5931744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smtClean="0">
                <a:latin typeface="+mn-lt"/>
                <a:cs typeface="Arial" panose="020B0604020202020204" pitchFamily="34" charset="0"/>
              </a:rPr>
              <a:t>Turnkey-solution</a:t>
            </a:r>
            <a:endParaRPr lang="de-DE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6" name="Grafik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0950" y="5243814"/>
            <a:ext cx="1408176" cy="57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924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1"/>
          <p:cNvSpPr txBox="1">
            <a:spLocks/>
          </p:cNvSpPr>
          <p:nvPr/>
        </p:nvSpPr>
        <p:spPr>
          <a:xfrm>
            <a:off x="469361" y="384849"/>
            <a:ext cx="1401025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u="heavy" dirty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</a:rPr>
              <a:t>TOP-DOWN </a:t>
            </a:r>
            <a:r>
              <a:rPr lang="de-DE" u="heavy" dirty="0" smtClean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</a:rPr>
              <a:t>INSPECTION</a:t>
            </a:r>
            <a:endParaRPr lang="de-DE" u="heavy" dirty="0">
              <a:solidFill>
                <a:srgbClr val="000000"/>
              </a:solidFill>
              <a:uFill>
                <a:solidFill>
                  <a:srgbClr val="62BB47"/>
                </a:solidFill>
              </a:uFill>
            </a:endParaRPr>
          </a:p>
        </p:txBody>
      </p:sp>
      <p:sp>
        <p:nvSpPr>
          <p:cNvPr id="6" name="Rechteck 5"/>
          <p:cNvSpPr/>
          <p:nvPr/>
        </p:nvSpPr>
        <p:spPr>
          <a:xfrm rot="2700000">
            <a:off x="5903702" y="5917209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>
                <a:latin typeface="+mn-lt"/>
                <a:cs typeface="Arial" panose="020B0604020202020204" pitchFamily="34" charset="0"/>
              </a:rPr>
              <a:t>HEUFT </a:t>
            </a:r>
            <a:r>
              <a:rPr lang="de-DE" i="1" dirty="0" err="1">
                <a:latin typeface="+mn-lt"/>
                <a:cs typeface="Arial" panose="020B0604020202020204" pitchFamily="34" charset="0"/>
              </a:rPr>
              <a:t>eXaminer</a:t>
            </a:r>
            <a:r>
              <a:rPr lang="de-DE" dirty="0">
                <a:latin typeface="+mn-lt"/>
                <a:cs typeface="Arial" panose="020B0604020202020204" pitchFamily="34" charset="0"/>
              </a:rPr>
              <a:t> </a:t>
            </a:r>
            <a:r>
              <a:rPr lang="de-DE" sz="2400" i="1" baseline="30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sz="2400" dirty="0">
                <a:cs typeface="Arial" panose="020B0604020202020204" pitchFamily="34" charset="0"/>
              </a:rPr>
              <a:t> </a:t>
            </a:r>
            <a:r>
              <a:rPr lang="de-DE" sz="2400" i="1" dirty="0">
                <a:latin typeface="+mn-lt"/>
                <a:cs typeface="Arial" panose="020B0604020202020204" pitchFamily="34" charset="0"/>
              </a:rPr>
              <a:t>XB</a:t>
            </a:r>
            <a:r>
              <a:rPr lang="de-DE" sz="2400" dirty="0">
                <a:latin typeface="+mn-lt"/>
                <a:cs typeface="Arial" panose="020B0604020202020204" pitchFamily="34" charset="0"/>
              </a:rPr>
              <a:t>: </a:t>
            </a:r>
            <a:r>
              <a:rPr lang="de-DE" sz="2400" dirty="0" smtClean="0">
                <a:latin typeface="+mn-lt"/>
                <a:cs typeface="Arial" panose="020B0604020202020204" pitchFamily="34" charset="0"/>
              </a:rPr>
              <a:t>Weite einfache Top-Down-Inspektion</a:t>
            </a:r>
            <a:endParaRPr lang="de-DE" sz="2400" dirty="0">
              <a:latin typeface="+mn-lt"/>
            </a:endParaRP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1775"/>
            <a:ext cx="1444735" cy="1607065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613" y="-207311"/>
            <a:ext cx="6702404" cy="6108961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5017" y="1682150"/>
            <a:ext cx="1920413" cy="257736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231426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smtClean="0">
                <a:latin typeface="+mn-lt"/>
              </a:rPr>
              <a:t>Summary</a:t>
            </a:r>
            <a:endParaRPr lang="en-US" dirty="0">
              <a:latin typeface="+mn-lt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4261658" y="1904746"/>
            <a:ext cx="752163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de-DE" sz="1600" dirty="0" smtClean="0"/>
              <a:t>Compact </a:t>
            </a:r>
            <a:r>
              <a:rPr lang="de-DE" sz="1600" dirty="0" smtClean="0"/>
              <a:t>Turn-Key </a:t>
            </a:r>
            <a:r>
              <a:rPr lang="de-DE" sz="1600" dirty="0" err="1" smtClean="0"/>
              <a:t>solution</a:t>
            </a:r>
            <a:endParaRPr lang="de-DE" sz="1600" dirty="0" smtClean="0"/>
          </a:p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de-DE" sz="1600" dirty="0" err="1" smtClean="0"/>
              <a:t>Everything</a:t>
            </a:r>
            <a:r>
              <a:rPr lang="de-DE" sz="1600" dirty="0" smtClean="0"/>
              <a:t> </a:t>
            </a:r>
            <a:r>
              <a:rPr lang="de-DE" sz="1600" dirty="0" err="1" smtClean="0"/>
              <a:t>from</a:t>
            </a:r>
            <a:r>
              <a:rPr lang="de-DE" sz="1600" dirty="0" smtClean="0"/>
              <a:t> a </a:t>
            </a:r>
            <a:r>
              <a:rPr lang="de-DE" sz="1600" dirty="0" err="1" smtClean="0"/>
              <a:t>single</a:t>
            </a:r>
            <a:r>
              <a:rPr lang="de-DE" sz="1600" dirty="0" smtClean="0"/>
              <a:t> </a:t>
            </a:r>
            <a:r>
              <a:rPr lang="de-DE" sz="1600" dirty="0" err="1" smtClean="0"/>
              <a:t>source</a:t>
            </a:r>
            <a:endParaRPr lang="de-DE" sz="1600" dirty="0" smtClean="0"/>
          </a:p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de-DE" sz="1600" dirty="0" smtClean="0"/>
              <a:t>Modular </a:t>
            </a:r>
            <a:r>
              <a:rPr lang="de-DE" sz="1600" dirty="0"/>
              <a:t>d</a:t>
            </a:r>
            <a:r>
              <a:rPr lang="de-DE" sz="1600" dirty="0" smtClean="0"/>
              <a:t>esign</a:t>
            </a:r>
            <a:endParaRPr lang="de-DE" sz="1600" dirty="0" smtClean="0"/>
          </a:p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en-US" sz="1600" dirty="0" smtClean="0"/>
              <a:t>Customer-specific </a:t>
            </a:r>
            <a:r>
              <a:rPr lang="en-US" sz="1600" dirty="0"/>
              <a:t>integration </a:t>
            </a:r>
            <a:r>
              <a:rPr lang="en-US" sz="1600" dirty="0" smtClean="0"/>
              <a:t>solution </a:t>
            </a:r>
          </a:p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en-US" sz="1600" dirty="0" smtClean="0"/>
              <a:t>Worldwide </a:t>
            </a:r>
            <a:r>
              <a:rPr lang="en-US" sz="1600" dirty="0"/>
              <a:t>unique pulsed X-ray technology from </a:t>
            </a:r>
            <a:r>
              <a:rPr lang="en-US" sz="1600" dirty="0" smtClean="0"/>
              <a:t>HEUFT</a:t>
            </a:r>
          </a:p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de-DE" sz="1600" dirty="0" smtClean="0"/>
              <a:t>Real-time </a:t>
            </a:r>
            <a:r>
              <a:rPr lang="de-DE" sz="1600" dirty="0" err="1" smtClean="0"/>
              <a:t>image</a:t>
            </a:r>
            <a:r>
              <a:rPr lang="de-DE" sz="1600" dirty="0" smtClean="0"/>
              <a:t> </a:t>
            </a:r>
            <a:r>
              <a:rPr lang="de-DE" sz="1600" dirty="0" err="1" smtClean="0"/>
              <a:t>processing</a:t>
            </a:r>
            <a:r>
              <a:rPr lang="de-DE" sz="1600" dirty="0" smtClean="0"/>
              <a:t> </a:t>
            </a:r>
            <a:r>
              <a:rPr lang="de-DE" sz="1600" dirty="0" err="1" smtClean="0"/>
              <a:t>system</a:t>
            </a:r>
            <a:r>
              <a:rPr lang="de-DE" sz="1600" dirty="0" smtClean="0"/>
              <a:t> </a:t>
            </a:r>
            <a:r>
              <a:rPr lang="de-DE" sz="1600" dirty="0" err="1" smtClean="0"/>
              <a:t>with</a:t>
            </a:r>
            <a:r>
              <a:rPr lang="de-DE" sz="1600" dirty="0" smtClean="0"/>
              <a:t> high </a:t>
            </a:r>
            <a:r>
              <a:rPr lang="de-DE" sz="1600" dirty="0" err="1" smtClean="0"/>
              <a:t>detection</a:t>
            </a:r>
            <a:r>
              <a:rPr lang="de-DE" sz="1600" dirty="0" smtClean="0"/>
              <a:t> </a:t>
            </a:r>
            <a:r>
              <a:rPr lang="de-DE" sz="1600" dirty="0" err="1" smtClean="0"/>
              <a:t>performance</a:t>
            </a:r>
            <a:r>
              <a:rPr lang="de-DE" sz="1600" dirty="0" smtClean="0"/>
              <a:t>    </a:t>
            </a:r>
          </a:p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de-DE" sz="1600" dirty="0" smtClean="0"/>
              <a:t>Manipulationssichere </a:t>
            </a:r>
            <a:r>
              <a:rPr lang="de-DE" sz="1600" dirty="0" smtClean="0"/>
              <a:t>Fremdkörpererkennung</a:t>
            </a:r>
          </a:p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de-DE" sz="1600" dirty="0" err="1" smtClean="0"/>
              <a:t>Audiovisual</a:t>
            </a:r>
            <a:r>
              <a:rPr lang="de-DE" sz="1600" dirty="0" smtClean="0"/>
              <a:t> </a:t>
            </a:r>
            <a:r>
              <a:rPr lang="de-DE" sz="1600" dirty="0" err="1"/>
              <a:t>user</a:t>
            </a:r>
            <a:r>
              <a:rPr lang="de-DE" sz="1600" dirty="0"/>
              <a:t> </a:t>
            </a:r>
            <a:r>
              <a:rPr lang="de-DE" sz="1600" dirty="0" err="1"/>
              <a:t>guidance</a:t>
            </a:r>
            <a:endParaRPr lang="de-DE" sz="1600" dirty="0" smtClean="0"/>
          </a:p>
        </p:txBody>
      </p:sp>
    </p:spTree>
    <p:extLst>
      <p:ext uri="{BB962C8B-B14F-4D97-AF65-F5344CB8AC3E}">
        <p14:creationId xmlns:p14="http://schemas.microsoft.com/office/powerpoint/2010/main" val="2891661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9048" y="4554783"/>
            <a:ext cx="1405598" cy="2371947"/>
          </a:xfrm>
          <a:prstGeom prst="rect">
            <a:avLst/>
          </a:prstGeom>
        </p:spPr>
      </p:pic>
      <p:pic>
        <p:nvPicPr>
          <p:cNvPr id="21" name="Grafik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530" y="1228765"/>
            <a:ext cx="7539699" cy="5030012"/>
          </a:xfrm>
          <a:prstGeom prst="rect">
            <a:avLst/>
          </a:prstGeom>
        </p:spPr>
      </p:pic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-1" y="2684733"/>
            <a:ext cx="6181726" cy="756299"/>
          </a:xfrm>
        </p:spPr>
        <p:txBody>
          <a:bodyPr/>
          <a:lstStyle/>
          <a:p>
            <a:r>
              <a:rPr lang="de-DE" dirty="0" smtClean="0"/>
              <a:t>Space </a:t>
            </a:r>
            <a:r>
              <a:rPr lang="de-DE" dirty="0" err="1" smtClean="0"/>
              <a:t>saving</a:t>
            </a:r>
            <a:r>
              <a:rPr lang="de-DE" dirty="0" smtClean="0"/>
              <a:t> End-</a:t>
            </a:r>
            <a:r>
              <a:rPr lang="de-DE" dirty="0" err="1" smtClean="0"/>
              <a:t>of</a:t>
            </a:r>
            <a:r>
              <a:rPr lang="de-DE" dirty="0" smtClean="0"/>
              <a:t>-Line-X-</a:t>
            </a:r>
            <a:r>
              <a:rPr lang="de-DE" dirty="0" err="1" smtClean="0"/>
              <a:t>ray</a:t>
            </a:r>
            <a:r>
              <a:rPr lang="de-DE" dirty="0" smtClean="0"/>
              <a:t> </a:t>
            </a:r>
            <a:r>
              <a:rPr lang="de-DE" dirty="0" err="1" smtClean="0"/>
              <a:t>inspection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latest</a:t>
            </a:r>
            <a:r>
              <a:rPr lang="de-DE" dirty="0" smtClean="0"/>
              <a:t> </a:t>
            </a:r>
            <a:r>
              <a:rPr lang="de-DE" dirty="0" err="1" smtClean="0"/>
              <a:t>generation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full</a:t>
            </a:r>
            <a:r>
              <a:rPr lang="de-DE" dirty="0" smtClean="0"/>
              <a:t> </a:t>
            </a:r>
            <a:r>
              <a:rPr lang="de-DE" dirty="0" err="1" smtClean="0"/>
              <a:t>coverage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sidewall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0" y="3578346"/>
            <a:ext cx="5053264" cy="696256"/>
          </a:xfrm>
        </p:spPr>
        <p:txBody>
          <a:bodyPr/>
          <a:lstStyle/>
          <a:p>
            <a:r>
              <a:rPr lang="de-DE" dirty="0" smtClean="0"/>
              <a:t>HEUFT </a:t>
            </a:r>
            <a:r>
              <a:rPr lang="de-DE" i="1" dirty="0" err="1" smtClean="0"/>
              <a:t>eXaminer</a:t>
            </a:r>
            <a:r>
              <a:rPr lang="de-DE" dirty="0" smtClean="0"/>
              <a:t> </a:t>
            </a:r>
            <a:r>
              <a:rPr lang="de-DE" i="1" baseline="30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dirty="0" smtClean="0"/>
              <a:t> </a:t>
            </a:r>
            <a:r>
              <a:rPr lang="de-DE" i="1" dirty="0" smtClean="0"/>
              <a:t>XS</a:t>
            </a:r>
            <a:endParaRPr lang="de-DE" i="1" dirty="0"/>
          </a:p>
        </p:txBody>
      </p:sp>
      <p:sp>
        <p:nvSpPr>
          <p:cNvPr id="23" name="Textplatzhalter 1"/>
          <p:cNvSpPr txBox="1">
            <a:spLocks/>
          </p:cNvSpPr>
          <p:nvPr/>
        </p:nvSpPr>
        <p:spPr>
          <a:xfrm>
            <a:off x="469361" y="384849"/>
            <a:ext cx="1707199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FOREIGN OBJECT INSPECTION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chteck 23"/>
          <p:cNvSpPr/>
          <p:nvPr/>
        </p:nvSpPr>
        <p:spPr>
          <a:xfrm rot="2700000">
            <a:off x="582993" y="3998143"/>
            <a:ext cx="289169" cy="289169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337" y="4554783"/>
            <a:ext cx="825554" cy="2075244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610" y="4824151"/>
            <a:ext cx="1597875" cy="1885398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5" y="4333406"/>
            <a:ext cx="2430920" cy="2350135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915" y="4994031"/>
            <a:ext cx="1366184" cy="1723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95802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fik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9281" y="1404227"/>
            <a:ext cx="1525037" cy="1431394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751" y="156592"/>
            <a:ext cx="5734237" cy="5197231"/>
          </a:xfrm>
          <a:prstGeom prst="rect">
            <a:avLst/>
          </a:prstGeom>
        </p:spPr>
      </p:pic>
      <p:sp>
        <p:nvSpPr>
          <p:cNvPr id="7" name="Textplatzhalter 1"/>
          <p:cNvSpPr txBox="1">
            <a:spLocks/>
          </p:cNvSpPr>
          <p:nvPr/>
        </p:nvSpPr>
        <p:spPr>
          <a:xfrm>
            <a:off x="469361" y="384849"/>
            <a:ext cx="1707199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FOREIGN OBJECT INSPECTION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hteck 5"/>
          <p:cNvSpPr/>
          <p:nvPr/>
        </p:nvSpPr>
        <p:spPr>
          <a:xfrm rot="2700000">
            <a:off x="5903702" y="5917209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sz="2400" dirty="0">
                <a:latin typeface="+mn-lt"/>
                <a:cs typeface="Arial" panose="020B0604020202020204" pitchFamily="34" charset="0"/>
              </a:rPr>
              <a:t>HEUFT </a:t>
            </a:r>
            <a:r>
              <a:rPr lang="de-DE" sz="2400" i="1" dirty="0" err="1">
                <a:latin typeface="+mn-lt"/>
                <a:cs typeface="Arial" panose="020B0604020202020204" pitchFamily="34" charset="0"/>
              </a:rPr>
              <a:t>eXaminer</a:t>
            </a:r>
            <a:r>
              <a:rPr lang="de-DE" sz="2400" dirty="0">
                <a:latin typeface="+mn-lt"/>
                <a:cs typeface="Arial" panose="020B0604020202020204" pitchFamily="34" charset="0"/>
              </a:rPr>
              <a:t> </a:t>
            </a:r>
            <a:r>
              <a:rPr lang="de-DE" sz="2400" i="1" baseline="30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sz="2400" dirty="0">
                <a:latin typeface="+mn-lt"/>
                <a:cs typeface="Arial" panose="020B0604020202020204" pitchFamily="34" charset="0"/>
              </a:rPr>
              <a:t> </a:t>
            </a:r>
            <a:r>
              <a:rPr lang="de-DE" sz="2400" i="1" dirty="0" smtClean="0">
                <a:latin typeface="+mn-lt"/>
                <a:cs typeface="Arial" panose="020B0604020202020204" pitchFamily="34" charset="0"/>
              </a:rPr>
              <a:t>XS</a:t>
            </a:r>
            <a:r>
              <a:rPr lang="de-DE" sz="2400" dirty="0" smtClean="0">
                <a:latin typeface="+mn-lt"/>
                <a:cs typeface="Arial" panose="020B0604020202020204" pitchFamily="34" charset="0"/>
              </a:rPr>
              <a:t>: </a:t>
            </a:r>
            <a:r>
              <a:rPr lang="de-DE" sz="2400" dirty="0" smtClean="0">
                <a:latin typeface="+mn-lt"/>
                <a:cs typeface="Arial" panose="020B0604020202020204" pitchFamily="34" charset="0"/>
              </a:rPr>
              <a:t>Space </a:t>
            </a:r>
            <a:r>
              <a:rPr lang="de-DE" sz="2400" dirty="0" err="1" smtClean="0">
                <a:latin typeface="+mn-lt"/>
                <a:cs typeface="Arial" panose="020B0604020202020204" pitchFamily="34" charset="0"/>
              </a:rPr>
              <a:t>saving</a:t>
            </a:r>
            <a:r>
              <a:rPr lang="de-DE" sz="2400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de-DE" sz="2400" dirty="0" smtClean="0">
                <a:latin typeface="+mn-lt"/>
                <a:cs typeface="Arial" panose="020B0604020202020204" pitchFamily="34" charset="0"/>
              </a:rPr>
              <a:t>Turnkey-Lösung</a:t>
            </a:r>
            <a:endParaRPr lang="de-DE" sz="2400" dirty="0">
              <a:latin typeface="+mn-lt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1347680" y="1354375"/>
            <a:ext cx="97975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Operating </a:t>
            </a:r>
            <a:r>
              <a:rPr lang="de-DE" sz="1050" dirty="0" err="1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unit</a:t>
            </a:r>
            <a:endParaRPr lang="de-DE" sz="1050" dirty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0" name="Freihandform 9"/>
          <p:cNvSpPr/>
          <p:nvPr/>
        </p:nvSpPr>
        <p:spPr>
          <a:xfrm flipH="1">
            <a:off x="1433546" y="1631374"/>
            <a:ext cx="2019300" cy="371475"/>
          </a:xfrm>
          <a:custGeom>
            <a:avLst/>
            <a:gdLst>
              <a:gd name="connsiteX0" fmla="*/ 0 w 2019300"/>
              <a:gd name="connsiteY0" fmla="*/ 371475 h 371475"/>
              <a:gd name="connsiteX1" fmla="*/ 285750 w 2019300"/>
              <a:gd name="connsiteY1" fmla="*/ 0 h 371475"/>
              <a:gd name="connsiteX2" fmla="*/ 2019300 w 2019300"/>
              <a:gd name="connsiteY2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19300" h="371475">
                <a:moveTo>
                  <a:pt x="0" y="371475"/>
                </a:moveTo>
                <a:lnTo>
                  <a:pt x="285750" y="0"/>
                </a:lnTo>
                <a:lnTo>
                  <a:pt x="2019300" y="0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feld 10"/>
          <p:cNvSpPr txBox="1"/>
          <p:nvPr/>
        </p:nvSpPr>
        <p:spPr>
          <a:xfrm>
            <a:off x="8259325" y="1548039"/>
            <a:ext cx="42832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MHI</a:t>
            </a:r>
            <a:endParaRPr lang="de-DE" sz="1200" dirty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1339766" y="3312790"/>
            <a:ext cx="75373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err="1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Inspection</a:t>
            </a:r>
            <a:endParaRPr lang="de-DE" sz="1050" dirty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3" name="Freihandform 12"/>
          <p:cNvSpPr/>
          <p:nvPr/>
        </p:nvSpPr>
        <p:spPr>
          <a:xfrm flipH="1" flipV="1">
            <a:off x="1433546" y="3015454"/>
            <a:ext cx="2167792" cy="559044"/>
          </a:xfrm>
          <a:custGeom>
            <a:avLst/>
            <a:gdLst>
              <a:gd name="connsiteX0" fmla="*/ 0 w 2019300"/>
              <a:gd name="connsiteY0" fmla="*/ 371475 h 371475"/>
              <a:gd name="connsiteX1" fmla="*/ 285750 w 2019300"/>
              <a:gd name="connsiteY1" fmla="*/ 0 h 371475"/>
              <a:gd name="connsiteX2" fmla="*/ 2019300 w 2019300"/>
              <a:gd name="connsiteY2" fmla="*/ 0 h 371475"/>
              <a:gd name="connsiteX0" fmla="*/ 0 w 2167792"/>
              <a:gd name="connsiteY0" fmla="*/ 559044 h 559044"/>
              <a:gd name="connsiteX1" fmla="*/ 434242 w 2167792"/>
              <a:gd name="connsiteY1" fmla="*/ 0 h 559044"/>
              <a:gd name="connsiteX2" fmla="*/ 2167792 w 2167792"/>
              <a:gd name="connsiteY2" fmla="*/ 0 h 559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67792" h="559044">
                <a:moveTo>
                  <a:pt x="0" y="559044"/>
                </a:moveTo>
                <a:lnTo>
                  <a:pt x="434242" y="0"/>
                </a:lnTo>
                <a:lnTo>
                  <a:pt x="2167792" y="0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Freihandform 13"/>
          <p:cNvSpPr/>
          <p:nvPr/>
        </p:nvSpPr>
        <p:spPr>
          <a:xfrm flipV="1">
            <a:off x="6428782" y="1285000"/>
            <a:ext cx="2152162" cy="543413"/>
          </a:xfrm>
          <a:custGeom>
            <a:avLst/>
            <a:gdLst>
              <a:gd name="connsiteX0" fmla="*/ 0 w 2019300"/>
              <a:gd name="connsiteY0" fmla="*/ 371475 h 371475"/>
              <a:gd name="connsiteX1" fmla="*/ 285750 w 2019300"/>
              <a:gd name="connsiteY1" fmla="*/ 0 h 371475"/>
              <a:gd name="connsiteX2" fmla="*/ 2019300 w 2019300"/>
              <a:gd name="connsiteY2" fmla="*/ 0 h 371475"/>
              <a:gd name="connsiteX0" fmla="*/ 0 w 2152162"/>
              <a:gd name="connsiteY0" fmla="*/ 543413 h 543413"/>
              <a:gd name="connsiteX1" fmla="*/ 418612 w 2152162"/>
              <a:gd name="connsiteY1" fmla="*/ 0 h 543413"/>
              <a:gd name="connsiteX2" fmla="*/ 2152162 w 2152162"/>
              <a:gd name="connsiteY2" fmla="*/ 0 h 543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2162" h="543413">
                <a:moveTo>
                  <a:pt x="0" y="543413"/>
                </a:moveTo>
                <a:lnTo>
                  <a:pt x="418612" y="0"/>
                </a:lnTo>
                <a:lnTo>
                  <a:pt x="2152162" y="0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Textfeld 16"/>
          <p:cNvSpPr txBox="1"/>
          <p:nvPr/>
        </p:nvSpPr>
        <p:spPr>
          <a:xfrm>
            <a:off x="339912" y="5397060"/>
            <a:ext cx="17515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err="1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Automatic</a:t>
            </a:r>
            <a:r>
              <a:rPr lang="de-DE" sz="1200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de-DE" sz="1200" dirty="0" err="1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brand</a:t>
            </a:r>
            <a:r>
              <a:rPr lang="de-DE" sz="1200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de-DE" sz="1200" dirty="0" err="1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change</a:t>
            </a:r>
            <a:endParaRPr lang="de-DE" sz="1200" dirty="0" smtClean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18" name="Grafik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858" y="4279913"/>
            <a:ext cx="2086775" cy="1285232"/>
          </a:xfrm>
          <a:prstGeom prst="rect">
            <a:avLst/>
          </a:prstGeom>
        </p:spPr>
      </p:pic>
      <p:pic>
        <p:nvPicPr>
          <p:cNvPr id="20" name="Grafik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4275" y="3231257"/>
            <a:ext cx="1540043" cy="522161"/>
          </a:xfrm>
          <a:prstGeom prst="rect">
            <a:avLst/>
          </a:prstGeom>
        </p:spPr>
      </p:pic>
      <p:pic>
        <p:nvPicPr>
          <p:cNvPr id="21" name="Grafik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2801" y="3927102"/>
            <a:ext cx="1531814" cy="1072269"/>
          </a:xfrm>
          <a:prstGeom prst="rect">
            <a:avLst/>
          </a:prstGeom>
        </p:spPr>
      </p:pic>
      <p:sp>
        <p:nvSpPr>
          <p:cNvPr id="22" name="Textfeld 21"/>
          <p:cNvSpPr txBox="1"/>
          <p:nvPr/>
        </p:nvSpPr>
        <p:spPr>
          <a:xfrm>
            <a:off x="10278728" y="2379695"/>
            <a:ext cx="127175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cs typeface="Arial" panose="020B0604020202020204" pitchFamily="34" charset="0"/>
              </a:rPr>
              <a:t>HEUFT </a:t>
            </a:r>
            <a:r>
              <a:rPr lang="de-DE" sz="1600" i="1" dirty="0" err="1" smtClean="0">
                <a:cs typeface="Arial" panose="020B0604020202020204" pitchFamily="34" charset="0"/>
              </a:rPr>
              <a:t>sonic</a:t>
            </a:r>
            <a:endParaRPr lang="de-DE" sz="1600" i="1" dirty="0" smtClean="0">
              <a:cs typeface="Arial" panose="020B0604020202020204" pitchFamily="34" charset="0"/>
            </a:endParaRPr>
          </a:p>
          <a:p>
            <a:r>
              <a:rPr lang="de-DE" sz="1400" dirty="0" err="1" smtClean="0">
                <a:solidFill>
                  <a:srgbClr val="62BB47"/>
                </a:solidFill>
                <a:cs typeface="Arial" panose="020B0604020202020204" pitchFamily="34" charset="0"/>
              </a:rPr>
              <a:t>Leakage</a:t>
            </a:r>
            <a:r>
              <a:rPr lang="de-DE" sz="1400" dirty="0" smtClean="0">
                <a:solidFill>
                  <a:srgbClr val="62BB47"/>
                </a:solidFill>
                <a:cs typeface="Arial" panose="020B0604020202020204" pitchFamily="34" charset="0"/>
              </a:rPr>
              <a:t> check</a:t>
            </a:r>
            <a:endParaRPr lang="de-DE" sz="1400" dirty="0">
              <a:solidFill>
                <a:srgbClr val="62BB47"/>
              </a:solidFill>
              <a:cs typeface="Arial" panose="020B0604020202020204" pitchFamily="34" charset="0"/>
            </a:endParaRPr>
          </a:p>
        </p:txBody>
      </p:sp>
      <p:sp>
        <p:nvSpPr>
          <p:cNvPr id="23" name="Textfeld 22"/>
          <p:cNvSpPr txBox="1"/>
          <p:nvPr/>
        </p:nvSpPr>
        <p:spPr>
          <a:xfrm>
            <a:off x="10278728" y="3321969"/>
            <a:ext cx="14099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err="1" smtClean="0">
                <a:solidFill>
                  <a:srgbClr val="62BB47"/>
                </a:solidFill>
                <a:cs typeface="Arial" panose="020B0604020202020204" pitchFamily="34" charset="0"/>
              </a:rPr>
              <a:t>Excessive</a:t>
            </a:r>
            <a:r>
              <a:rPr lang="de-DE" sz="1400" dirty="0" smtClean="0">
                <a:solidFill>
                  <a:srgbClr val="62BB47"/>
                </a:solidFill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solidFill>
                  <a:srgbClr val="62BB47"/>
                </a:solidFill>
                <a:cs typeface="Arial" panose="020B0604020202020204" pitchFamily="34" charset="0"/>
              </a:rPr>
              <a:t>height</a:t>
            </a:r>
            <a:r>
              <a:rPr lang="de-DE" sz="1400" dirty="0" smtClean="0">
                <a:solidFill>
                  <a:srgbClr val="62BB47"/>
                </a:solidFill>
                <a:cs typeface="Arial" panose="020B0604020202020204" pitchFamily="34" charset="0"/>
              </a:rPr>
              <a:t> </a:t>
            </a:r>
          </a:p>
          <a:p>
            <a:r>
              <a:rPr lang="de-DE" sz="1400" dirty="0" err="1" smtClean="0">
                <a:solidFill>
                  <a:srgbClr val="62BB47"/>
                </a:solidFill>
                <a:cs typeface="Arial" panose="020B0604020202020204" pitchFamily="34" charset="0"/>
              </a:rPr>
              <a:t>lid</a:t>
            </a:r>
            <a:r>
              <a:rPr lang="de-DE" sz="1400" dirty="0" smtClean="0">
                <a:solidFill>
                  <a:srgbClr val="62BB47"/>
                </a:solidFill>
                <a:cs typeface="Arial" panose="020B0604020202020204" pitchFamily="34" charset="0"/>
              </a:rPr>
              <a:t> check</a:t>
            </a:r>
            <a:endParaRPr lang="de-DE" sz="1400" dirty="0">
              <a:solidFill>
                <a:srgbClr val="62BB47"/>
              </a:solidFill>
              <a:cs typeface="Arial" panose="020B0604020202020204" pitchFamily="34" charset="0"/>
            </a:endParaRPr>
          </a:p>
        </p:txBody>
      </p:sp>
      <p:sp>
        <p:nvSpPr>
          <p:cNvPr id="24" name="Textfeld 23"/>
          <p:cNvSpPr txBox="1"/>
          <p:nvPr/>
        </p:nvSpPr>
        <p:spPr>
          <a:xfrm>
            <a:off x="10278728" y="4561644"/>
            <a:ext cx="20131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solidFill>
                  <a:srgbClr val="62BB47"/>
                </a:solidFill>
                <a:cs typeface="Arial" panose="020B0604020202020204" pitchFamily="34" charset="0"/>
              </a:rPr>
              <a:t>Optical </a:t>
            </a:r>
            <a:r>
              <a:rPr lang="de-DE" sz="1400" dirty="0" err="1" smtClean="0">
                <a:solidFill>
                  <a:srgbClr val="62BB47"/>
                </a:solidFill>
                <a:cs typeface="Arial" panose="020B0604020202020204" pitchFamily="34" charset="0"/>
              </a:rPr>
              <a:t>closure</a:t>
            </a:r>
            <a:r>
              <a:rPr lang="de-DE" sz="1400" dirty="0" smtClean="0">
                <a:solidFill>
                  <a:srgbClr val="62BB47"/>
                </a:solidFill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solidFill>
                  <a:srgbClr val="62BB47"/>
                </a:solidFill>
                <a:cs typeface="Arial" panose="020B0604020202020204" pitchFamily="34" charset="0"/>
              </a:rPr>
              <a:t>presence</a:t>
            </a:r>
            <a:endParaRPr lang="de-DE" sz="1400" dirty="0">
              <a:solidFill>
                <a:srgbClr val="62BB47"/>
              </a:solidFill>
              <a:cs typeface="Arial" panose="020B0604020202020204" pitchFamily="34" charset="0"/>
            </a:endParaRPr>
          </a:p>
        </p:txBody>
      </p:sp>
      <p:pic>
        <p:nvPicPr>
          <p:cNvPr id="25" name="Grafik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194587" y="5074344"/>
            <a:ext cx="649910" cy="962829"/>
          </a:xfrm>
          <a:prstGeom prst="rect">
            <a:avLst/>
          </a:prstGeom>
        </p:spPr>
      </p:pic>
      <p:sp>
        <p:nvSpPr>
          <p:cNvPr id="29" name="Textfeld 28"/>
          <p:cNvSpPr txBox="1"/>
          <p:nvPr/>
        </p:nvSpPr>
        <p:spPr>
          <a:xfrm>
            <a:off x="8854612" y="1084538"/>
            <a:ext cx="184217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Additional </a:t>
            </a:r>
            <a:r>
              <a:rPr lang="de-DE" sz="1050" dirty="0" err="1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i</a:t>
            </a:r>
            <a:r>
              <a:rPr lang="de-DE" sz="1050" dirty="0" err="1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nspection</a:t>
            </a:r>
            <a:r>
              <a:rPr lang="de-DE" sz="1050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de-DE" sz="1050" dirty="0" err="1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modules</a:t>
            </a:r>
            <a:endParaRPr lang="de-DE" sz="1050" dirty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</a:endParaRPr>
          </a:p>
          <a:p>
            <a:endParaRPr lang="de-DE" sz="1050" dirty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10004369" y="5391749"/>
            <a:ext cx="21876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>
                <a:solidFill>
                  <a:srgbClr val="62BB47"/>
                </a:solidFill>
                <a:cs typeface="Arial" panose="020B0604020202020204" pitchFamily="34" charset="0"/>
              </a:rPr>
              <a:t>Check </a:t>
            </a:r>
            <a:r>
              <a:rPr lang="de-DE" sz="1400" dirty="0" err="1" smtClean="0">
                <a:solidFill>
                  <a:srgbClr val="62BB47"/>
                </a:solidFill>
                <a:cs typeface="Arial" panose="020B0604020202020204" pitchFamily="34" charset="0"/>
              </a:rPr>
              <a:t>of</a:t>
            </a:r>
            <a:r>
              <a:rPr lang="de-DE" sz="1400" dirty="0" smtClean="0">
                <a:solidFill>
                  <a:srgbClr val="62BB47"/>
                </a:solidFill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solidFill>
                  <a:srgbClr val="62BB47"/>
                </a:solidFill>
                <a:cs typeface="Arial" panose="020B0604020202020204" pitchFamily="34" charset="0"/>
              </a:rPr>
              <a:t>lable</a:t>
            </a:r>
            <a:r>
              <a:rPr lang="de-DE" sz="1400" dirty="0" smtClean="0">
                <a:solidFill>
                  <a:srgbClr val="62BB47"/>
                </a:solidFill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solidFill>
                  <a:srgbClr val="62BB47"/>
                </a:solidFill>
                <a:cs typeface="Arial" panose="020B0604020202020204" pitchFamily="34" charset="0"/>
              </a:rPr>
              <a:t>presence</a:t>
            </a:r>
            <a:endParaRPr lang="de-DE" sz="1400" dirty="0">
              <a:solidFill>
                <a:srgbClr val="62BB47"/>
              </a:solidFill>
              <a:cs typeface="Arial" panose="020B0604020202020204" pitchFamily="34" charset="0"/>
            </a:endParaRPr>
          </a:p>
        </p:txBody>
      </p:sp>
      <p:pic>
        <p:nvPicPr>
          <p:cNvPr id="33" name="Grafik 3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84" b="30468"/>
          <a:stretch/>
        </p:blipFill>
        <p:spPr>
          <a:xfrm>
            <a:off x="6145763" y="1942015"/>
            <a:ext cx="566037" cy="531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02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077" y="998675"/>
            <a:ext cx="6677329" cy="5007997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8383" y="193021"/>
            <a:ext cx="7892369" cy="5919277"/>
          </a:xfrm>
          <a:prstGeom prst="rect">
            <a:avLst/>
          </a:prstGeom>
        </p:spPr>
      </p:pic>
      <p:sp>
        <p:nvSpPr>
          <p:cNvPr id="11" name="Textplatzhalter 1"/>
          <p:cNvSpPr txBox="1">
            <a:spLocks/>
          </p:cNvSpPr>
          <p:nvPr/>
        </p:nvSpPr>
        <p:spPr>
          <a:xfrm>
            <a:off x="469361" y="384849"/>
            <a:ext cx="1094852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u="heavy" dirty="0" err="1" smtClean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  <a:latin typeface="Calibri" panose="020F0502020204030204"/>
              </a:rPr>
              <a:t>Sidewall</a:t>
            </a:r>
            <a:r>
              <a:rPr lang="de-DE" u="heavy" dirty="0" smtClean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  <a:latin typeface="Calibri" panose="020F0502020204030204"/>
              </a:rPr>
              <a:t> </a:t>
            </a:r>
            <a:r>
              <a:rPr lang="de-DE" u="heavy" dirty="0" err="1" smtClean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  <a:latin typeface="Calibri" panose="020F0502020204030204"/>
              </a:rPr>
              <a:t>inspection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hteck 9"/>
          <p:cNvSpPr/>
          <p:nvPr/>
        </p:nvSpPr>
        <p:spPr>
          <a:xfrm rot="2700000">
            <a:off x="5903702" y="5917207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>
                <a:latin typeface="+mn-lt"/>
                <a:cs typeface="Arial" panose="020B0604020202020204" pitchFamily="34" charset="0"/>
              </a:rPr>
              <a:t>HEUFT </a:t>
            </a:r>
            <a:r>
              <a:rPr lang="de-DE" i="1" dirty="0" err="1">
                <a:latin typeface="+mn-lt"/>
                <a:cs typeface="Arial" panose="020B0604020202020204" pitchFamily="34" charset="0"/>
              </a:rPr>
              <a:t>eXaminer</a:t>
            </a:r>
            <a:r>
              <a:rPr lang="de-DE" i="1" dirty="0">
                <a:latin typeface="+mn-lt"/>
                <a:cs typeface="Arial" panose="020B0604020202020204" pitchFamily="34" charset="0"/>
              </a:rPr>
              <a:t> </a:t>
            </a:r>
            <a:r>
              <a:rPr lang="de-DE" i="1" baseline="30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i="1" dirty="0">
                <a:latin typeface="+mn-lt"/>
                <a:cs typeface="Arial" panose="020B0604020202020204" pitchFamily="34" charset="0"/>
              </a:rPr>
              <a:t> </a:t>
            </a:r>
            <a:r>
              <a:rPr lang="de-DE" i="1" dirty="0" smtClean="0">
                <a:latin typeface="+mn-lt"/>
                <a:cs typeface="Arial" panose="020B0604020202020204" pitchFamily="34" charset="0"/>
              </a:rPr>
              <a:t>XS</a:t>
            </a:r>
            <a:r>
              <a:rPr lang="de-DE" dirty="0" smtClean="0">
                <a:latin typeface="+mn-lt"/>
                <a:cs typeface="Arial" panose="020B0604020202020204" pitchFamily="34" charset="0"/>
              </a:rPr>
              <a:t>: </a:t>
            </a:r>
            <a:r>
              <a:rPr lang="de-DE" dirty="0" smtClean="0">
                <a:latin typeface="+mn-lt"/>
                <a:cs typeface="Arial" panose="020B0604020202020204" pitchFamily="34" charset="0"/>
              </a:rPr>
              <a:t>Single </a:t>
            </a:r>
            <a:r>
              <a:rPr lang="de-DE" dirty="0" err="1" smtClean="0">
                <a:latin typeface="+mn-lt"/>
                <a:cs typeface="Arial" panose="020B0604020202020204" pitchFamily="34" charset="0"/>
              </a:rPr>
              <a:t>sidewall</a:t>
            </a:r>
            <a:r>
              <a:rPr lang="de-DE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de-DE" dirty="0" err="1">
                <a:latin typeface="+mn-lt"/>
                <a:cs typeface="Arial" panose="020B0604020202020204" pitchFamily="34" charset="0"/>
              </a:rPr>
              <a:t>inspection</a:t>
            </a:r>
            <a:endParaRPr lang="de-DE" dirty="0">
              <a:latin typeface="+mn-lt"/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521424" y="5381376"/>
            <a:ext cx="91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err="1" smtClean="0">
                <a:cs typeface="Arial" panose="020B0604020202020204" pitchFamily="34" charset="0"/>
              </a:rPr>
              <a:t>Sidewall</a:t>
            </a:r>
            <a:r>
              <a:rPr lang="de-DE" sz="1400" dirty="0" smtClean="0">
                <a:cs typeface="Arial" panose="020B0604020202020204" pitchFamily="34" charset="0"/>
              </a:rPr>
              <a:t> </a:t>
            </a:r>
            <a:r>
              <a:rPr lang="de-DE" sz="1400" dirty="0" smtClean="0">
                <a:cs typeface="Arial" panose="020B0604020202020204" pitchFamily="34" charset="0"/>
              </a:rPr>
              <a:t>1</a:t>
            </a:r>
            <a:endParaRPr lang="de-DE" sz="1400" dirty="0">
              <a:cs typeface="Arial" panose="020B0604020202020204" pitchFamily="34" charset="0"/>
            </a:endParaRPr>
          </a:p>
        </p:txBody>
      </p:sp>
      <p:pic>
        <p:nvPicPr>
          <p:cNvPr id="21" name="Grafik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430" y="5057413"/>
            <a:ext cx="835453" cy="845897"/>
          </a:xfrm>
          <a:prstGeom prst="rect">
            <a:avLst/>
          </a:prstGeom>
        </p:spPr>
      </p:pic>
      <p:pic>
        <p:nvPicPr>
          <p:cNvPr id="23" name="Grafik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9992" y="5061943"/>
            <a:ext cx="835453" cy="845897"/>
          </a:xfrm>
          <a:prstGeom prst="rect">
            <a:avLst/>
          </a:prstGeom>
        </p:spPr>
      </p:pic>
      <p:pic>
        <p:nvPicPr>
          <p:cNvPr id="27" name="Grafik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7579" y="5063944"/>
            <a:ext cx="830312" cy="840691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980" y="4451850"/>
            <a:ext cx="1281776" cy="1015060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168" y="5056302"/>
            <a:ext cx="832300" cy="84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493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fik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238" y="582765"/>
            <a:ext cx="7382933" cy="5537200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727" y="304669"/>
            <a:ext cx="7721600" cy="5791200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521424" y="5381376"/>
            <a:ext cx="91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err="1" smtClean="0">
                <a:cs typeface="Arial" panose="020B0604020202020204" pitchFamily="34" charset="0"/>
              </a:rPr>
              <a:t>Sidewall</a:t>
            </a:r>
            <a:r>
              <a:rPr lang="de-DE" sz="1400" dirty="0" smtClean="0">
                <a:cs typeface="Arial" panose="020B0604020202020204" pitchFamily="34" charset="0"/>
              </a:rPr>
              <a:t> </a:t>
            </a:r>
            <a:r>
              <a:rPr lang="de-DE" sz="1400" dirty="0" smtClean="0">
                <a:cs typeface="Arial" panose="020B0604020202020204" pitchFamily="34" charset="0"/>
              </a:rPr>
              <a:t>2</a:t>
            </a:r>
            <a:endParaRPr lang="de-DE" sz="1400" dirty="0">
              <a:cs typeface="Arial" panose="020B0604020202020204" pitchFamily="34" charset="0"/>
            </a:endParaRPr>
          </a:p>
        </p:txBody>
      </p:sp>
      <p:sp>
        <p:nvSpPr>
          <p:cNvPr id="11" name="Textplatzhalter 1"/>
          <p:cNvSpPr txBox="1">
            <a:spLocks/>
          </p:cNvSpPr>
          <p:nvPr/>
        </p:nvSpPr>
        <p:spPr>
          <a:xfrm>
            <a:off x="469361" y="384849"/>
            <a:ext cx="1094852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u="heavy" dirty="0" err="1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</a:rPr>
              <a:t>Sidewall</a:t>
            </a:r>
            <a:r>
              <a:rPr lang="de-DE" u="heavy" dirty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</a:rPr>
              <a:t> </a:t>
            </a:r>
            <a:r>
              <a:rPr lang="de-DE" u="heavy" dirty="0" err="1" smtClean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</a:rPr>
              <a:t>inspection</a:t>
            </a:r>
            <a:endParaRPr lang="de-DE" sz="800" u="heavy" dirty="0">
              <a:solidFill>
                <a:srgbClr val="000000"/>
              </a:solidFill>
              <a:uFill>
                <a:solidFill>
                  <a:srgbClr val="62BB47"/>
                </a:solidFill>
              </a:uFill>
            </a:endParaRPr>
          </a:p>
        </p:txBody>
      </p:sp>
      <p:sp>
        <p:nvSpPr>
          <p:cNvPr id="10" name="Rechteck 9"/>
          <p:cNvSpPr/>
          <p:nvPr/>
        </p:nvSpPr>
        <p:spPr>
          <a:xfrm rot="2700000">
            <a:off x="5903702" y="5917207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>
                <a:latin typeface="+mn-lt"/>
                <a:cs typeface="Arial" panose="020B0604020202020204" pitchFamily="34" charset="0"/>
              </a:rPr>
              <a:t>HEUFT </a:t>
            </a:r>
            <a:r>
              <a:rPr lang="de-DE" i="1" dirty="0" err="1">
                <a:latin typeface="+mn-lt"/>
                <a:cs typeface="Arial" panose="020B0604020202020204" pitchFamily="34" charset="0"/>
              </a:rPr>
              <a:t>eXaminer</a:t>
            </a:r>
            <a:r>
              <a:rPr lang="de-DE" i="1" dirty="0">
                <a:latin typeface="+mn-lt"/>
                <a:cs typeface="Arial" panose="020B0604020202020204" pitchFamily="34" charset="0"/>
              </a:rPr>
              <a:t> </a:t>
            </a:r>
            <a:r>
              <a:rPr lang="de-DE" i="1" baseline="30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i="1" dirty="0">
                <a:latin typeface="+mn-lt"/>
                <a:cs typeface="Arial" panose="020B0604020202020204" pitchFamily="34" charset="0"/>
              </a:rPr>
              <a:t> </a:t>
            </a:r>
            <a:r>
              <a:rPr lang="de-DE" i="1" dirty="0" smtClean="0">
                <a:latin typeface="+mn-lt"/>
                <a:cs typeface="Arial" panose="020B0604020202020204" pitchFamily="34" charset="0"/>
              </a:rPr>
              <a:t>XS</a:t>
            </a:r>
            <a:r>
              <a:rPr lang="de-DE" dirty="0" smtClean="0">
                <a:latin typeface="+mn-lt"/>
                <a:cs typeface="Arial" panose="020B0604020202020204" pitchFamily="34" charset="0"/>
              </a:rPr>
              <a:t>: </a:t>
            </a:r>
            <a:r>
              <a:rPr lang="de-DE" dirty="0" smtClean="0">
                <a:latin typeface="+mn-lt"/>
                <a:cs typeface="Arial" panose="020B0604020202020204" pitchFamily="34" charset="0"/>
              </a:rPr>
              <a:t>D</a:t>
            </a:r>
            <a:r>
              <a:rPr lang="de-DE" dirty="0" smtClean="0">
                <a:latin typeface="+mn-lt"/>
                <a:cs typeface="Arial" panose="020B0604020202020204" pitchFamily="34" charset="0"/>
              </a:rPr>
              <a:t>ouble </a:t>
            </a:r>
            <a:r>
              <a:rPr lang="de-DE" dirty="0" err="1">
                <a:latin typeface="+mn-lt"/>
                <a:cs typeface="Arial" panose="020B0604020202020204" pitchFamily="34" charset="0"/>
              </a:rPr>
              <a:t>sidewall</a:t>
            </a:r>
            <a:r>
              <a:rPr lang="de-DE" dirty="0">
                <a:latin typeface="+mn-lt"/>
                <a:cs typeface="Arial" panose="020B0604020202020204" pitchFamily="34" charset="0"/>
              </a:rPr>
              <a:t> </a:t>
            </a:r>
            <a:r>
              <a:rPr lang="de-DE" dirty="0" err="1">
                <a:latin typeface="+mn-lt"/>
                <a:cs typeface="Arial" panose="020B0604020202020204" pitchFamily="34" charset="0"/>
              </a:rPr>
              <a:t>inspection</a:t>
            </a:r>
            <a:endParaRPr lang="de-DE" dirty="0">
              <a:latin typeface="+mn-lt"/>
            </a:endParaRPr>
          </a:p>
        </p:txBody>
      </p:sp>
      <p:pic>
        <p:nvPicPr>
          <p:cNvPr id="16" name="Grafik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25" y="4476922"/>
            <a:ext cx="1251720" cy="991257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980" y="3636865"/>
            <a:ext cx="1281776" cy="1015059"/>
          </a:xfrm>
          <a:prstGeom prst="rect">
            <a:avLst/>
          </a:prstGeom>
        </p:spPr>
      </p:pic>
      <p:pic>
        <p:nvPicPr>
          <p:cNvPr id="18" name="Grafik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430" y="5057413"/>
            <a:ext cx="835453" cy="845897"/>
          </a:xfrm>
          <a:prstGeom prst="rect">
            <a:avLst/>
          </a:prstGeom>
        </p:spPr>
      </p:pic>
      <p:pic>
        <p:nvPicPr>
          <p:cNvPr id="21" name="Grafik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9992" y="5061943"/>
            <a:ext cx="835453" cy="845897"/>
          </a:xfrm>
          <a:prstGeom prst="rect">
            <a:avLst/>
          </a:prstGeom>
        </p:spPr>
      </p:pic>
      <p:pic>
        <p:nvPicPr>
          <p:cNvPr id="22" name="Grafik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7579" y="5063944"/>
            <a:ext cx="830312" cy="840691"/>
          </a:xfrm>
          <a:prstGeom prst="rect">
            <a:avLst/>
          </a:prstGeom>
        </p:spPr>
      </p:pic>
      <p:pic>
        <p:nvPicPr>
          <p:cNvPr id="24" name="Grafik 2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168" y="5056302"/>
            <a:ext cx="832300" cy="84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8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3121" y="256979"/>
            <a:ext cx="7612185" cy="5709139"/>
          </a:xfrm>
          <a:prstGeom prst="rect">
            <a:avLst/>
          </a:prstGeom>
        </p:spPr>
      </p:pic>
      <p:sp>
        <p:nvSpPr>
          <p:cNvPr id="11" name="Textplatzhalter 1"/>
          <p:cNvSpPr txBox="1">
            <a:spLocks/>
          </p:cNvSpPr>
          <p:nvPr/>
        </p:nvSpPr>
        <p:spPr>
          <a:xfrm>
            <a:off x="469361" y="384849"/>
            <a:ext cx="1094852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u="heavy" dirty="0" err="1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</a:rPr>
              <a:t>Sidewall</a:t>
            </a:r>
            <a:r>
              <a:rPr lang="de-DE" u="heavy" dirty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</a:rPr>
              <a:t> </a:t>
            </a:r>
            <a:r>
              <a:rPr lang="de-DE" u="heavy" dirty="0" err="1" smtClean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</a:rPr>
              <a:t>inspection</a:t>
            </a:r>
            <a:endParaRPr lang="de-DE" sz="800" u="heavy" dirty="0">
              <a:solidFill>
                <a:srgbClr val="000000"/>
              </a:solidFill>
              <a:uFill>
                <a:solidFill>
                  <a:srgbClr val="62BB47"/>
                </a:solidFill>
              </a:uFill>
            </a:endParaRPr>
          </a:p>
        </p:txBody>
      </p:sp>
      <p:sp>
        <p:nvSpPr>
          <p:cNvPr id="10" name="Rechteck 9"/>
          <p:cNvSpPr/>
          <p:nvPr/>
        </p:nvSpPr>
        <p:spPr>
          <a:xfrm rot="2700000">
            <a:off x="5903702" y="5917207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>
                <a:latin typeface="+mn-lt"/>
                <a:cs typeface="Arial" panose="020B0604020202020204" pitchFamily="34" charset="0"/>
              </a:rPr>
              <a:t>HEUFT </a:t>
            </a:r>
            <a:r>
              <a:rPr lang="de-DE" i="1" dirty="0" err="1">
                <a:latin typeface="+mn-lt"/>
                <a:cs typeface="Arial" panose="020B0604020202020204" pitchFamily="34" charset="0"/>
              </a:rPr>
              <a:t>eXaminer</a:t>
            </a:r>
            <a:r>
              <a:rPr lang="de-DE" i="1" dirty="0">
                <a:latin typeface="+mn-lt"/>
                <a:cs typeface="Arial" panose="020B0604020202020204" pitchFamily="34" charset="0"/>
              </a:rPr>
              <a:t> </a:t>
            </a:r>
            <a:r>
              <a:rPr lang="de-DE" i="1" baseline="30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i="1" dirty="0">
                <a:latin typeface="+mn-lt"/>
                <a:cs typeface="Arial" panose="020B0604020202020204" pitchFamily="34" charset="0"/>
              </a:rPr>
              <a:t> </a:t>
            </a:r>
            <a:r>
              <a:rPr lang="de-DE" i="1" dirty="0" smtClean="0">
                <a:latin typeface="+mn-lt"/>
                <a:cs typeface="Arial" panose="020B0604020202020204" pitchFamily="34" charset="0"/>
              </a:rPr>
              <a:t>XS</a:t>
            </a:r>
            <a:r>
              <a:rPr lang="de-DE" dirty="0" smtClean="0">
                <a:latin typeface="+mn-lt"/>
                <a:cs typeface="Arial" panose="020B0604020202020204" pitchFamily="34" charset="0"/>
              </a:rPr>
              <a:t>: </a:t>
            </a:r>
            <a:r>
              <a:rPr lang="de-DE" dirty="0" smtClean="0">
                <a:latin typeface="+mn-lt"/>
                <a:cs typeface="Arial" panose="020B0604020202020204" pitchFamily="34" charset="0"/>
              </a:rPr>
              <a:t>E</a:t>
            </a:r>
            <a:r>
              <a:rPr lang="de-DE" dirty="0" smtClean="0">
                <a:latin typeface="+mn-lt"/>
                <a:cs typeface="Arial" panose="020B0604020202020204" pitchFamily="34" charset="0"/>
              </a:rPr>
              <a:t>xtended </a:t>
            </a:r>
            <a:r>
              <a:rPr lang="de-DE" dirty="0" err="1">
                <a:latin typeface="+mn-lt"/>
                <a:cs typeface="Arial" panose="020B0604020202020204" pitchFamily="34" charset="0"/>
              </a:rPr>
              <a:t>sidewall</a:t>
            </a:r>
            <a:r>
              <a:rPr lang="de-DE" dirty="0">
                <a:latin typeface="+mn-lt"/>
                <a:cs typeface="Arial" panose="020B0604020202020204" pitchFamily="34" charset="0"/>
              </a:rPr>
              <a:t> </a:t>
            </a:r>
            <a:r>
              <a:rPr lang="de-DE" dirty="0" err="1">
                <a:latin typeface="+mn-lt"/>
                <a:cs typeface="Arial" panose="020B0604020202020204" pitchFamily="34" charset="0"/>
              </a:rPr>
              <a:t>inspection</a:t>
            </a:r>
            <a:endParaRPr lang="de-DE" dirty="0">
              <a:latin typeface="+mn-lt"/>
            </a:endParaRPr>
          </a:p>
        </p:txBody>
      </p:sp>
      <p:pic>
        <p:nvPicPr>
          <p:cNvPr id="13" name="Grafik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0351" y="688303"/>
            <a:ext cx="7091159" cy="5318369"/>
          </a:xfrm>
          <a:prstGeom prst="rect">
            <a:avLst/>
          </a:prstGeom>
        </p:spPr>
      </p:pic>
      <p:sp>
        <p:nvSpPr>
          <p:cNvPr id="16" name="Textfeld 15"/>
          <p:cNvSpPr txBox="1"/>
          <p:nvPr/>
        </p:nvSpPr>
        <p:spPr>
          <a:xfrm>
            <a:off x="171076" y="5346743"/>
            <a:ext cx="15060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cs typeface="Arial" panose="020B0604020202020204" pitchFamily="34" charset="0"/>
              </a:rPr>
              <a:t>Extended </a:t>
            </a:r>
            <a:r>
              <a:rPr lang="de-DE" sz="1400" dirty="0" err="1" smtClean="0">
                <a:cs typeface="Arial" panose="020B0604020202020204" pitchFamily="34" charset="0"/>
              </a:rPr>
              <a:t>sidewall</a:t>
            </a:r>
            <a:endParaRPr lang="de-DE" sz="1400" dirty="0">
              <a:cs typeface="Arial" panose="020B0604020202020204" pitchFamily="34" charset="0"/>
            </a:endParaRPr>
          </a:p>
        </p:txBody>
      </p:sp>
      <p:pic>
        <p:nvPicPr>
          <p:cNvPr id="18" name="Grafik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71" y="4465295"/>
            <a:ext cx="1281775" cy="1015059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430" y="5057413"/>
            <a:ext cx="835453" cy="845897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9992" y="5061943"/>
            <a:ext cx="835453" cy="845897"/>
          </a:xfrm>
          <a:prstGeom prst="rect">
            <a:avLst/>
          </a:prstGeom>
        </p:spPr>
      </p:pic>
      <p:pic>
        <p:nvPicPr>
          <p:cNvPr id="21" name="Grafik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7579" y="5063944"/>
            <a:ext cx="830312" cy="840691"/>
          </a:xfrm>
          <a:prstGeom prst="rect">
            <a:avLst/>
          </a:prstGeom>
        </p:spPr>
      </p:pic>
      <p:pic>
        <p:nvPicPr>
          <p:cNvPr id="23" name="Grafik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168" y="5056302"/>
            <a:ext cx="832300" cy="84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934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rafik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7050" y="122928"/>
            <a:ext cx="8445544" cy="6334158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0787" y="255798"/>
            <a:ext cx="7613760" cy="5710320"/>
          </a:xfrm>
          <a:prstGeom prst="rect">
            <a:avLst/>
          </a:prstGeom>
        </p:spPr>
      </p:pic>
      <p:sp>
        <p:nvSpPr>
          <p:cNvPr id="11" name="Textplatzhalter 1"/>
          <p:cNvSpPr txBox="1">
            <a:spLocks/>
          </p:cNvSpPr>
          <p:nvPr/>
        </p:nvSpPr>
        <p:spPr>
          <a:xfrm>
            <a:off x="469361" y="384849"/>
            <a:ext cx="891270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Base </a:t>
            </a:r>
            <a:r>
              <a:rPr kumimoji="0" lang="de-DE" sz="1100" b="0" i="0" u="heavy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inspection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hteck 9"/>
          <p:cNvSpPr/>
          <p:nvPr/>
        </p:nvSpPr>
        <p:spPr>
          <a:xfrm rot="2700000">
            <a:off x="5903702" y="5917207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>
                <a:latin typeface="+mn-lt"/>
                <a:cs typeface="Arial" panose="020B0604020202020204" pitchFamily="34" charset="0"/>
              </a:rPr>
              <a:t>HEUFT </a:t>
            </a:r>
            <a:r>
              <a:rPr lang="de-DE" i="1" dirty="0" err="1">
                <a:latin typeface="+mn-lt"/>
                <a:cs typeface="Arial" panose="020B0604020202020204" pitchFamily="34" charset="0"/>
              </a:rPr>
              <a:t>eXaminer</a:t>
            </a:r>
            <a:r>
              <a:rPr lang="de-DE" i="1" dirty="0">
                <a:latin typeface="+mn-lt"/>
                <a:cs typeface="Arial" panose="020B0604020202020204" pitchFamily="34" charset="0"/>
              </a:rPr>
              <a:t> </a:t>
            </a:r>
            <a:r>
              <a:rPr lang="de-DE" i="1" baseline="30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i="1" dirty="0">
                <a:latin typeface="+mn-lt"/>
                <a:cs typeface="Arial" panose="020B0604020202020204" pitchFamily="34" charset="0"/>
              </a:rPr>
              <a:t> </a:t>
            </a:r>
            <a:r>
              <a:rPr lang="de-DE" i="1" dirty="0" smtClean="0">
                <a:latin typeface="+mn-lt"/>
                <a:cs typeface="Arial" panose="020B0604020202020204" pitchFamily="34" charset="0"/>
              </a:rPr>
              <a:t>XS</a:t>
            </a:r>
            <a:r>
              <a:rPr lang="de-DE" dirty="0" smtClean="0">
                <a:latin typeface="+mn-lt"/>
                <a:cs typeface="Arial" panose="020B0604020202020204" pitchFamily="34" charset="0"/>
              </a:rPr>
              <a:t>: </a:t>
            </a:r>
            <a:r>
              <a:rPr lang="de-DE" dirty="0">
                <a:latin typeface="+mn-lt"/>
                <a:cs typeface="Arial" panose="020B0604020202020204" pitchFamily="34" charset="0"/>
              </a:rPr>
              <a:t>Single </a:t>
            </a:r>
            <a:r>
              <a:rPr lang="de-DE" dirty="0" err="1">
                <a:latin typeface="+mn-lt"/>
                <a:cs typeface="Arial" panose="020B0604020202020204" pitchFamily="34" charset="0"/>
              </a:rPr>
              <a:t>base</a:t>
            </a:r>
            <a:r>
              <a:rPr lang="de-DE" dirty="0">
                <a:latin typeface="+mn-lt"/>
                <a:cs typeface="Arial" panose="020B0604020202020204" pitchFamily="34" charset="0"/>
              </a:rPr>
              <a:t> </a:t>
            </a:r>
            <a:r>
              <a:rPr lang="de-DE" dirty="0" err="1">
                <a:latin typeface="+mn-lt"/>
                <a:cs typeface="Arial" panose="020B0604020202020204" pitchFamily="34" charset="0"/>
              </a:rPr>
              <a:t>inspection</a:t>
            </a:r>
            <a:endParaRPr lang="de-DE" dirty="0">
              <a:latin typeface="+mn-lt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105319" y="5367498"/>
            <a:ext cx="18389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cs typeface="Arial" panose="020B0604020202020204" pitchFamily="34" charset="0"/>
              </a:rPr>
              <a:t>Single </a:t>
            </a:r>
            <a:r>
              <a:rPr lang="de-DE" sz="1400" dirty="0" err="1" smtClean="0">
                <a:cs typeface="Arial" panose="020B0604020202020204" pitchFamily="34" charset="0"/>
              </a:rPr>
              <a:t>base</a:t>
            </a:r>
            <a:r>
              <a:rPr lang="de-DE" sz="1400" dirty="0" smtClean="0"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cs typeface="Arial" panose="020B0604020202020204" pitchFamily="34" charset="0"/>
              </a:rPr>
              <a:t>inspection</a:t>
            </a:r>
            <a:endParaRPr lang="de-DE" sz="1400" dirty="0">
              <a:cs typeface="Arial" panose="020B0604020202020204" pitchFamily="34" charset="0"/>
            </a:endParaRPr>
          </a:p>
        </p:txBody>
      </p:sp>
      <p:pic>
        <p:nvPicPr>
          <p:cNvPr id="18" name="Grafik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126" y="4457480"/>
            <a:ext cx="1343459" cy="1063907"/>
          </a:xfrm>
          <a:prstGeom prst="rect">
            <a:avLst/>
          </a:prstGeom>
        </p:spPr>
      </p:pic>
      <p:pic>
        <p:nvPicPr>
          <p:cNvPr id="26" name="Grafik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1876" y="5061943"/>
            <a:ext cx="835453" cy="845897"/>
          </a:xfrm>
          <a:prstGeom prst="rect">
            <a:avLst/>
          </a:prstGeom>
        </p:spPr>
      </p:pic>
      <p:pic>
        <p:nvPicPr>
          <p:cNvPr id="29" name="Grafik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7186" y="5064891"/>
            <a:ext cx="825830" cy="836154"/>
          </a:xfrm>
          <a:prstGeom prst="rect">
            <a:avLst/>
          </a:prstGeom>
        </p:spPr>
      </p:pic>
      <p:sp>
        <p:nvSpPr>
          <p:cNvPr id="31" name="Textfeld 30"/>
          <p:cNvSpPr txBox="1"/>
          <p:nvPr/>
        </p:nvSpPr>
        <p:spPr>
          <a:xfrm>
            <a:off x="5195940" y="1573788"/>
            <a:ext cx="11288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>
                <a:cs typeface="Arial" panose="020B0604020202020204" pitchFamily="34" charset="0"/>
              </a:rPr>
              <a:t>Special </a:t>
            </a:r>
            <a:r>
              <a:rPr lang="de-DE" sz="1400" dirty="0" err="1" smtClean="0">
                <a:cs typeface="Arial" panose="020B0604020202020204" pitchFamily="34" charset="0"/>
              </a:rPr>
              <a:t>chain</a:t>
            </a:r>
            <a:endParaRPr lang="de-DE" sz="1400" dirty="0">
              <a:cs typeface="Arial" panose="020B0604020202020204" pitchFamily="34" charset="0"/>
            </a:endParaRPr>
          </a:p>
        </p:txBody>
      </p:sp>
      <p:pic>
        <p:nvPicPr>
          <p:cNvPr id="19" name="Grafik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667" y="690365"/>
            <a:ext cx="3000758" cy="1491656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3279" y="5055148"/>
            <a:ext cx="835453" cy="845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918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7695" y="478737"/>
            <a:ext cx="7800585" cy="5850439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6918" y="289035"/>
            <a:ext cx="7556445" cy="5667334"/>
          </a:xfrm>
          <a:prstGeom prst="rect">
            <a:avLst/>
          </a:prstGeom>
        </p:spPr>
      </p:pic>
      <p:sp>
        <p:nvSpPr>
          <p:cNvPr id="11" name="Textplatzhalter 1"/>
          <p:cNvSpPr txBox="1">
            <a:spLocks/>
          </p:cNvSpPr>
          <p:nvPr/>
        </p:nvSpPr>
        <p:spPr>
          <a:xfrm>
            <a:off x="469361" y="384849"/>
            <a:ext cx="1633460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de-DE" u="heavy" dirty="0" smtClean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</a:rPr>
              <a:t>Base </a:t>
            </a:r>
            <a:r>
              <a:rPr lang="de-DE" u="heavy" dirty="0" err="1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</a:rPr>
              <a:t>and</a:t>
            </a:r>
            <a:r>
              <a:rPr lang="de-DE" u="heavy" dirty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</a:rPr>
              <a:t> </a:t>
            </a:r>
            <a:r>
              <a:rPr lang="de-DE" u="heavy" dirty="0" err="1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</a:rPr>
              <a:t>sidewall</a:t>
            </a:r>
            <a:r>
              <a:rPr lang="de-DE" u="heavy" dirty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</a:rPr>
              <a:t> </a:t>
            </a:r>
            <a:r>
              <a:rPr lang="de-DE" u="heavy" dirty="0" err="1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</a:rPr>
              <a:t>inspection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hteck 9"/>
          <p:cNvSpPr/>
          <p:nvPr/>
        </p:nvSpPr>
        <p:spPr>
          <a:xfrm rot="2700000">
            <a:off x="5903702" y="5917207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>
                <a:latin typeface="+mn-lt"/>
                <a:cs typeface="Arial" panose="020B0604020202020204" pitchFamily="34" charset="0"/>
              </a:rPr>
              <a:t>HEUFT </a:t>
            </a:r>
            <a:r>
              <a:rPr lang="de-DE" i="1" dirty="0" err="1">
                <a:latin typeface="+mn-lt"/>
                <a:cs typeface="Arial" panose="020B0604020202020204" pitchFamily="34" charset="0"/>
              </a:rPr>
              <a:t>eXaminer</a:t>
            </a:r>
            <a:r>
              <a:rPr lang="de-DE" i="1" dirty="0">
                <a:latin typeface="+mn-lt"/>
                <a:cs typeface="Arial" panose="020B0604020202020204" pitchFamily="34" charset="0"/>
              </a:rPr>
              <a:t> </a:t>
            </a:r>
            <a:r>
              <a:rPr lang="de-DE" i="1" baseline="30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i="1" dirty="0">
                <a:latin typeface="+mn-lt"/>
                <a:cs typeface="Arial" panose="020B0604020202020204" pitchFamily="34" charset="0"/>
              </a:rPr>
              <a:t> </a:t>
            </a:r>
            <a:r>
              <a:rPr lang="de-DE" i="1" dirty="0" smtClean="0">
                <a:latin typeface="+mn-lt"/>
                <a:cs typeface="Arial" panose="020B0604020202020204" pitchFamily="34" charset="0"/>
              </a:rPr>
              <a:t>XS</a:t>
            </a:r>
            <a:r>
              <a:rPr lang="de-DE" dirty="0" smtClean="0">
                <a:latin typeface="+mn-lt"/>
                <a:cs typeface="Arial" panose="020B0604020202020204" pitchFamily="34" charset="0"/>
              </a:rPr>
              <a:t>: </a:t>
            </a:r>
            <a:r>
              <a:rPr lang="de-DE" dirty="0" smtClean="0">
                <a:latin typeface="+mn-lt"/>
                <a:cs typeface="Arial" panose="020B0604020202020204" pitchFamily="34" charset="0"/>
              </a:rPr>
              <a:t>B</a:t>
            </a:r>
            <a:r>
              <a:rPr lang="de-DE" dirty="0" smtClean="0">
                <a:latin typeface="+mn-lt"/>
                <a:cs typeface="Arial" panose="020B0604020202020204" pitchFamily="34" charset="0"/>
              </a:rPr>
              <a:t>ase </a:t>
            </a:r>
            <a:r>
              <a:rPr lang="de-DE" dirty="0" err="1">
                <a:latin typeface="+mn-lt"/>
                <a:cs typeface="Arial" panose="020B0604020202020204" pitchFamily="34" charset="0"/>
              </a:rPr>
              <a:t>and</a:t>
            </a:r>
            <a:r>
              <a:rPr lang="de-DE" dirty="0">
                <a:latin typeface="+mn-lt"/>
                <a:cs typeface="Arial" panose="020B0604020202020204" pitchFamily="34" charset="0"/>
              </a:rPr>
              <a:t> </a:t>
            </a:r>
            <a:r>
              <a:rPr lang="de-DE" dirty="0" err="1">
                <a:latin typeface="+mn-lt"/>
                <a:cs typeface="Arial" panose="020B0604020202020204" pitchFamily="34" charset="0"/>
              </a:rPr>
              <a:t>sidewall</a:t>
            </a:r>
            <a:r>
              <a:rPr lang="de-DE" dirty="0">
                <a:latin typeface="+mn-lt"/>
                <a:cs typeface="Arial" panose="020B0604020202020204" pitchFamily="34" charset="0"/>
              </a:rPr>
              <a:t> </a:t>
            </a:r>
            <a:r>
              <a:rPr lang="de-DE" dirty="0" err="1">
                <a:latin typeface="+mn-lt"/>
                <a:cs typeface="Arial" panose="020B0604020202020204" pitchFamily="34" charset="0"/>
              </a:rPr>
              <a:t>inspection</a:t>
            </a:r>
            <a:endParaRPr lang="de-DE" dirty="0">
              <a:latin typeface="+mn-lt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155085" y="5372056"/>
            <a:ext cx="22753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cs typeface="Arial" panose="020B0604020202020204" pitchFamily="34" charset="0"/>
              </a:rPr>
              <a:t>Base </a:t>
            </a:r>
            <a:r>
              <a:rPr lang="de-DE" sz="1400" dirty="0" err="1">
                <a:cs typeface="Arial" panose="020B0604020202020204" pitchFamily="34" charset="0"/>
              </a:rPr>
              <a:t>and</a:t>
            </a:r>
            <a:r>
              <a:rPr lang="de-DE" sz="1400" dirty="0">
                <a:cs typeface="Arial" panose="020B0604020202020204" pitchFamily="34" charset="0"/>
              </a:rPr>
              <a:t> </a:t>
            </a:r>
            <a:r>
              <a:rPr lang="de-DE" sz="1400" dirty="0" err="1">
                <a:cs typeface="Arial" panose="020B0604020202020204" pitchFamily="34" charset="0"/>
              </a:rPr>
              <a:t>sidewall</a:t>
            </a:r>
            <a:r>
              <a:rPr lang="de-DE" sz="1400" dirty="0">
                <a:cs typeface="Arial" panose="020B0604020202020204" pitchFamily="34" charset="0"/>
              </a:rPr>
              <a:t> </a:t>
            </a:r>
            <a:r>
              <a:rPr lang="de-DE" sz="1400" dirty="0" err="1">
                <a:cs typeface="Arial" panose="020B0604020202020204" pitchFamily="34" charset="0"/>
              </a:rPr>
              <a:t>inspection</a:t>
            </a:r>
            <a:endParaRPr lang="de-DE" sz="1400" dirty="0">
              <a:cs typeface="Arial" panose="020B0604020202020204" pitchFamily="34" charset="0"/>
            </a:endParaRPr>
          </a:p>
        </p:txBody>
      </p:sp>
      <p:pic>
        <p:nvPicPr>
          <p:cNvPr id="18" name="Grafik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50" y="4457480"/>
            <a:ext cx="1346636" cy="1066423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5195940" y="1573788"/>
            <a:ext cx="11288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cs typeface="Arial" panose="020B0604020202020204" pitchFamily="34" charset="0"/>
              </a:rPr>
              <a:t>Special </a:t>
            </a:r>
            <a:r>
              <a:rPr lang="de-DE" sz="1400" dirty="0" err="1" smtClean="0">
                <a:cs typeface="Arial" panose="020B0604020202020204" pitchFamily="34" charset="0"/>
              </a:rPr>
              <a:t>chain</a:t>
            </a:r>
            <a:endParaRPr lang="de-DE" sz="1400" dirty="0">
              <a:cs typeface="Arial" panose="020B0604020202020204" pitchFamily="34" charset="0"/>
            </a:endParaRPr>
          </a:p>
        </p:txBody>
      </p:sp>
      <p:pic>
        <p:nvPicPr>
          <p:cNvPr id="22" name="Grafik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576" y="5061943"/>
            <a:ext cx="835453" cy="845897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2749" y="612446"/>
            <a:ext cx="3000758" cy="1491656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168" y="5056302"/>
            <a:ext cx="832300" cy="84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466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fik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1919" y="778342"/>
            <a:ext cx="3000758" cy="1491656"/>
          </a:xfrm>
          <a:prstGeom prst="rect">
            <a:avLst/>
          </a:prstGeom>
        </p:spPr>
      </p:pic>
      <p:pic>
        <p:nvPicPr>
          <p:cNvPr id="20" name="Grafik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495" y="266344"/>
            <a:ext cx="7591633" cy="5693725"/>
          </a:xfrm>
          <a:prstGeom prst="rect">
            <a:avLst/>
          </a:prstGeom>
        </p:spPr>
      </p:pic>
      <p:pic>
        <p:nvPicPr>
          <p:cNvPr id="19" name="Grafik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0056" y="220181"/>
            <a:ext cx="7714736" cy="5786052"/>
          </a:xfrm>
          <a:prstGeom prst="rect">
            <a:avLst/>
          </a:prstGeom>
        </p:spPr>
      </p:pic>
      <p:sp>
        <p:nvSpPr>
          <p:cNvPr id="11" name="Textplatzhalter 1"/>
          <p:cNvSpPr txBox="1">
            <a:spLocks/>
          </p:cNvSpPr>
          <p:nvPr/>
        </p:nvSpPr>
        <p:spPr>
          <a:xfrm>
            <a:off x="469361" y="384849"/>
            <a:ext cx="1386598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Base </a:t>
            </a:r>
            <a:r>
              <a:rPr lang="de-DE" u="heavy" dirty="0" err="1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  <a:latin typeface="Calibri" panose="020F0502020204030204"/>
              </a:rPr>
              <a:t>s</a:t>
            </a:r>
            <a:r>
              <a:rPr kumimoji="0" lang="de-DE" sz="1100" b="0" i="0" u="heavy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idewall</a:t>
            </a: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de-DE" sz="1100" b="0" i="0" u="heavy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inspection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hteck 9"/>
          <p:cNvSpPr/>
          <p:nvPr/>
        </p:nvSpPr>
        <p:spPr>
          <a:xfrm rot="2700000">
            <a:off x="5903702" y="5917207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>
                <a:latin typeface="+mn-lt"/>
                <a:cs typeface="Arial" panose="020B0604020202020204" pitchFamily="34" charset="0"/>
              </a:rPr>
              <a:t>HEUFT </a:t>
            </a:r>
            <a:r>
              <a:rPr lang="de-DE" i="1" dirty="0" err="1">
                <a:latin typeface="+mn-lt"/>
                <a:cs typeface="Arial" panose="020B0604020202020204" pitchFamily="34" charset="0"/>
              </a:rPr>
              <a:t>eXaminer</a:t>
            </a:r>
            <a:r>
              <a:rPr lang="de-DE" i="1" dirty="0">
                <a:latin typeface="+mn-lt"/>
                <a:cs typeface="Arial" panose="020B0604020202020204" pitchFamily="34" charset="0"/>
              </a:rPr>
              <a:t> </a:t>
            </a:r>
            <a:r>
              <a:rPr lang="de-DE" i="1" baseline="30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i="1" dirty="0">
                <a:latin typeface="+mn-lt"/>
                <a:cs typeface="Arial" panose="020B0604020202020204" pitchFamily="34" charset="0"/>
              </a:rPr>
              <a:t> </a:t>
            </a:r>
            <a:r>
              <a:rPr lang="de-DE" i="1" dirty="0" smtClean="0">
                <a:latin typeface="+mn-lt"/>
                <a:cs typeface="Arial" panose="020B0604020202020204" pitchFamily="34" charset="0"/>
              </a:rPr>
              <a:t>XS</a:t>
            </a:r>
            <a:r>
              <a:rPr lang="de-DE" dirty="0" smtClean="0">
                <a:latin typeface="+mn-lt"/>
                <a:cs typeface="Arial" panose="020B0604020202020204" pitchFamily="34" charset="0"/>
              </a:rPr>
              <a:t>: </a:t>
            </a:r>
            <a:r>
              <a:rPr lang="de-DE" dirty="0">
                <a:latin typeface="+mn-lt"/>
                <a:cs typeface="Arial" panose="020B0604020202020204" pitchFamily="34" charset="0"/>
              </a:rPr>
              <a:t>Base </a:t>
            </a:r>
            <a:r>
              <a:rPr lang="de-DE" dirty="0" err="1">
                <a:latin typeface="+mn-lt"/>
                <a:cs typeface="Arial" panose="020B0604020202020204" pitchFamily="34" charset="0"/>
              </a:rPr>
              <a:t>and</a:t>
            </a:r>
            <a:r>
              <a:rPr lang="de-DE" dirty="0">
                <a:latin typeface="+mn-lt"/>
                <a:cs typeface="Arial" panose="020B0604020202020204" pitchFamily="34" charset="0"/>
              </a:rPr>
              <a:t> </a:t>
            </a:r>
            <a:r>
              <a:rPr lang="de-DE" dirty="0" err="1">
                <a:latin typeface="+mn-lt"/>
                <a:cs typeface="Arial" panose="020B0604020202020204" pitchFamily="34" charset="0"/>
              </a:rPr>
              <a:t>sidewall</a:t>
            </a:r>
            <a:r>
              <a:rPr lang="de-DE" dirty="0">
                <a:latin typeface="+mn-lt"/>
                <a:cs typeface="Arial" panose="020B0604020202020204" pitchFamily="34" charset="0"/>
              </a:rPr>
              <a:t> </a:t>
            </a:r>
            <a:r>
              <a:rPr lang="de-DE" dirty="0" err="1" smtClean="0">
                <a:latin typeface="+mn-lt"/>
                <a:cs typeface="Arial" panose="020B0604020202020204" pitchFamily="34" charset="0"/>
              </a:rPr>
              <a:t>inspection</a:t>
            </a:r>
            <a:endParaRPr lang="de-DE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173767" y="5448693"/>
            <a:ext cx="22753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>
                <a:cs typeface="Arial" panose="020B0604020202020204" pitchFamily="34" charset="0"/>
              </a:rPr>
              <a:t>Base </a:t>
            </a:r>
            <a:r>
              <a:rPr lang="de-DE" sz="1400" dirty="0" err="1">
                <a:cs typeface="Arial" panose="020B0604020202020204" pitchFamily="34" charset="0"/>
              </a:rPr>
              <a:t>and</a:t>
            </a:r>
            <a:r>
              <a:rPr lang="de-DE" sz="1400" dirty="0">
                <a:cs typeface="Arial" panose="020B0604020202020204" pitchFamily="34" charset="0"/>
              </a:rPr>
              <a:t> </a:t>
            </a:r>
            <a:r>
              <a:rPr lang="de-DE" sz="1400" dirty="0" err="1">
                <a:cs typeface="Arial" panose="020B0604020202020204" pitchFamily="34" charset="0"/>
              </a:rPr>
              <a:t>sidewall</a:t>
            </a:r>
            <a:r>
              <a:rPr lang="de-DE" sz="1400" dirty="0">
                <a:cs typeface="Arial" panose="020B0604020202020204" pitchFamily="34" charset="0"/>
              </a:rPr>
              <a:t> </a:t>
            </a:r>
            <a:r>
              <a:rPr lang="de-DE" sz="1400" dirty="0" err="1" smtClean="0">
                <a:cs typeface="Arial" panose="020B0604020202020204" pitchFamily="34" charset="0"/>
              </a:rPr>
              <a:t>inspection</a:t>
            </a:r>
            <a:endParaRPr lang="de-DE" sz="1400" dirty="0">
              <a:cs typeface="Arial" panose="020B0604020202020204" pitchFamily="34" charset="0"/>
            </a:endParaRPr>
          </a:p>
        </p:txBody>
      </p:sp>
      <p:sp>
        <p:nvSpPr>
          <p:cNvPr id="21" name="Textfeld 20"/>
          <p:cNvSpPr txBox="1"/>
          <p:nvPr/>
        </p:nvSpPr>
        <p:spPr>
          <a:xfrm>
            <a:off x="5195940" y="1573788"/>
            <a:ext cx="11288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>
                <a:cs typeface="Arial" panose="020B0604020202020204" pitchFamily="34" charset="0"/>
              </a:rPr>
              <a:t>Special </a:t>
            </a:r>
            <a:r>
              <a:rPr lang="de-DE" sz="1400" dirty="0" err="1" smtClean="0">
                <a:cs typeface="Arial" panose="020B0604020202020204" pitchFamily="34" charset="0"/>
              </a:rPr>
              <a:t>chain</a:t>
            </a:r>
            <a:endParaRPr lang="de-DE" sz="1400" dirty="0">
              <a:cs typeface="Arial" panose="020B0604020202020204" pitchFamily="34" charset="0"/>
            </a:endParaRPr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576" y="5061943"/>
            <a:ext cx="835453" cy="845897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168" y="5056302"/>
            <a:ext cx="832300" cy="842704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24" y="4460866"/>
            <a:ext cx="1345597" cy="10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43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de-DE" sz="2600" dirty="0" smtClean="0">
                <a:latin typeface="+mn-lt"/>
                <a:cs typeface="Arial" panose="020B0604020202020204" pitchFamily="34" charset="0"/>
              </a:rPr>
              <a:t>Easy Access</a:t>
            </a:r>
            <a:endParaRPr lang="de-DE" sz="2600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0406" y="828843"/>
            <a:ext cx="7836058" cy="5411535"/>
          </a:xfrm>
          <a:prstGeom prst="rect">
            <a:avLst/>
          </a:prstGeom>
        </p:spPr>
      </p:pic>
      <p:sp>
        <p:nvSpPr>
          <p:cNvPr id="8" name="Freihandform 7"/>
          <p:cNvSpPr/>
          <p:nvPr/>
        </p:nvSpPr>
        <p:spPr>
          <a:xfrm>
            <a:off x="4186989" y="4363453"/>
            <a:ext cx="2791327" cy="1636294"/>
          </a:xfrm>
          <a:custGeom>
            <a:avLst/>
            <a:gdLst>
              <a:gd name="connsiteX0" fmla="*/ 2791327 w 2791327"/>
              <a:gd name="connsiteY0" fmla="*/ 0 h 1636294"/>
              <a:gd name="connsiteX1" fmla="*/ 1556085 w 2791327"/>
              <a:gd name="connsiteY1" fmla="*/ 1628273 h 1636294"/>
              <a:gd name="connsiteX2" fmla="*/ 0 w 2791327"/>
              <a:gd name="connsiteY2" fmla="*/ 1636294 h 163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91327" h="1636294">
                <a:moveTo>
                  <a:pt x="2791327" y="0"/>
                </a:moveTo>
                <a:lnTo>
                  <a:pt x="1556085" y="1628273"/>
                </a:lnTo>
                <a:lnTo>
                  <a:pt x="0" y="1636294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Textfeld 8"/>
          <p:cNvSpPr txBox="1"/>
          <p:nvPr/>
        </p:nvSpPr>
        <p:spPr>
          <a:xfrm>
            <a:off x="4093209" y="5521487"/>
            <a:ext cx="1546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Inspection casing can </a:t>
            </a:r>
          </a:p>
          <a:p>
            <a:r>
              <a:rPr lang="en-GB" sz="1200" dirty="0"/>
              <a:t>be folded open</a:t>
            </a:r>
            <a:endParaRPr lang="en-GB" sz="1200" dirty="0"/>
          </a:p>
        </p:txBody>
      </p:sp>
      <p:sp>
        <p:nvSpPr>
          <p:cNvPr id="7" name="Rechteck 6"/>
          <p:cNvSpPr/>
          <p:nvPr/>
        </p:nvSpPr>
        <p:spPr>
          <a:xfrm rot="2700000">
            <a:off x="3129846" y="3233149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510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smtClean="0">
                <a:latin typeface="+mn-lt"/>
              </a:rPr>
              <a:t>Summary</a:t>
            </a:r>
            <a:endParaRPr lang="en-US" dirty="0">
              <a:latin typeface="+mn-lt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4261658" y="1904746"/>
            <a:ext cx="752163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de-DE" sz="1600" dirty="0" smtClean="0"/>
              <a:t>Compact </a:t>
            </a:r>
            <a:r>
              <a:rPr lang="de-DE" sz="1600" dirty="0" smtClean="0"/>
              <a:t>Turn-Key </a:t>
            </a:r>
            <a:r>
              <a:rPr lang="de-DE" sz="1600" dirty="0" err="1" smtClean="0"/>
              <a:t>solution</a:t>
            </a:r>
            <a:endParaRPr lang="de-DE" sz="1600" dirty="0" smtClean="0"/>
          </a:p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de-DE" sz="1600" dirty="0" err="1" smtClean="0"/>
              <a:t>Everything</a:t>
            </a:r>
            <a:r>
              <a:rPr lang="de-DE" sz="1600" dirty="0" smtClean="0"/>
              <a:t> </a:t>
            </a:r>
            <a:r>
              <a:rPr lang="de-DE" sz="1600" dirty="0" err="1" smtClean="0"/>
              <a:t>from</a:t>
            </a:r>
            <a:r>
              <a:rPr lang="de-DE" sz="1600" dirty="0" smtClean="0"/>
              <a:t> a </a:t>
            </a:r>
            <a:r>
              <a:rPr lang="de-DE" sz="1600" dirty="0" err="1" smtClean="0"/>
              <a:t>single</a:t>
            </a:r>
            <a:r>
              <a:rPr lang="de-DE" sz="1600" dirty="0" smtClean="0"/>
              <a:t> </a:t>
            </a:r>
            <a:r>
              <a:rPr lang="de-DE" sz="1600" dirty="0" err="1" smtClean="0"/>
              <a:t>source</a:t>
            </a:r>
            <a:endParaRPr lang="de-DE" sz="1600" dirty="0" smtClean="0"/>
          </a:p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de-DE" sz="1600" dirty="0" smtClean="0"/>
              <a:t>Modular </a:t>
            </a:r>
            <a:r>
              <a:rPr lang="de-DE" sz="1600" dirty="0"/>
              <a:t>d</a:t>
            </a:r>
            <a:r>
              <a:rPr lang="de-DE" sz="1600" dirty="0" smtClean="0"/>
              <a:t>esign</a:t>
            </a:r>
            <a:endParaRPr lang="de-DE" sz="1600" dirty="0" smtClean="0"/>
          </a:p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en-US" sz="1600" dirty="0" smtClean="0"/>
              <a:t>Customer-specific </a:t>
            </a:r>
            <a:r>
              <a:rPr lang="en-US" sz="1600" dirty="0"/>
              <a:t>integration </a:t>
            </a:r>
            <a:r>
              <a:rPr lang="en-US" sz="1600" dirty="0" smtClean="0"/>
              <a:t>solution </a:t>
            </a:r>
          </a:p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en-US" sz="1600" dirty="0" smtClean="0"/>
              <a:t>Worldwide </a:t>
            </a:r>
            <a:r>
              <a:rPr lang="en-US" sz="1600" dirty="0"/>
              <a:t>unique pulsed X-ray technology from </a:t>
            </a:r>
            <a:r>
              <a:rPr lang="en-US" sz="1600" dirty="0" smtClean="0"/>
              <a:t>HEUFT</a:t>
            </a:r>
          </a:p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de-DE" sz="1600" dirty="0" smtClean="0"/>
              <a:t>Real-time </a:t>
            </a:r>
            <a:r>
              <a:rPr lang="de-DE" sz="1600" dirty="0" err="1" smtClean="0"/>
              <a:t>image</a:t>
            </a:r>
            <a:r>
              <a:rPr lang="de-DE" sz="1600" dirty="0" smtClean="0"/>
              <a:t> </a:t>
            </a:r>
            <a:r>
              <a:rPr lang="de-DE" sz="1600" dirty="0" err="1" smtClean="0"/>
              <a:t>processing</a:t>
            </a:r>
            <a:r>
              <a:rPr lang="de-DE" sz="1600" dirty="0" smtClean="0"/>
              <a:t> </a:t>
            </a:r>
            <a:r>
              <a:rPr lang="de-DE" sz="1600" dirty="0" err="1" smtClean="0"/>
              <a:t>system</a:t>
            </a:r>
            <a:r>
              <a:rPr lang="de-DE" sz="1600" dirty="0" smtClean="0"/>
              <a:t> </a:t>
            </a:r>
            <a:r>
              <a:rPr lang="de-DE" sz="1600" dirty="0" err="1" smtClean="0"/>
              <a:t>with</a:t>
            </a:r>
            <a:r>
              <a:rPr lang="de-DE" sz="1600" dirty="0" smtClean="0"/>
              <a:t> high </a:t>
            </a:r>
            <a:r>
              <a:rPr lang="de-DE" sz="1600" dirty="0" err="1" smtClean="0"/>
              <a:t>detection</a:t>
            </a:r>
            <a:r>
              <a:rPr lang="de-DE" sz="1600" dirty="0" smtClean="0"/>
              <a:t> </a:t>
            </a:r>
            <a:r>
              <a:rPr lang="de-DE" sz="1600" dirty="0" err="1" smtClean="0"/>
              <a:t>performance</a:t>
            </a:r>
            <a:r>
              <a:rPr lang="de-DE" sz="1600" dirty="0" smtClean="0"/>
              <a:t>    </a:t>
            </a:r>
          </a:p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de-DE" sz="1600" dirty="0" smtClean="0"/>
              <a:t>Manipulationssichere </a:t>
            </a:r>
            <a:r>
              <a:rPr lang="de-DE" sz="1600" dirty="0" smtClean="0"/>
              <a:t>Fremdkörpererkennung</a:t>
            </a:r>
          </a:p>
          <a:p>
            <a:pPr marL="285750" indent="-285750">
              <a:lnSpc>
                <a:spcPct val="150000"/>
              </a:lnSpc>
              <a:buClr>
                <a:srgbClr val="F58321"/>
              </a:buClr>
              <a:buFont typeface="Wingdings" panose="05000000000000000000" pitchFamily="2" charset="2"/>
              <a:buChar char="§"/>
            </a:pPr>
            <a:r>
              <a:rPr lang="de-DE" sz="1600" dirty="0" err="1" smtClean="0"/>
              <a:t>Audiovisual</a:t>
            </a:r>
            <a:r>
              <a:rPr lang="de-DE" sz="1600" dirty="0" smtClean="0"/>
              <a:t> </a:t>
            </a:r>
            <a:r>
              <a:rPr lang="de-DE" sz="1600" dirty="0" err="1"/>
              <a:t>user</a:t>
            </a:r>
            <a:r>
              <a:rPr lang="de-DE" sz="1600" dirty="0"/>
              <a:t> </a:t>
            </a:r>
            <a:r>
              <a:rPr lang="de-DE" sz="1600" dirty="0" err="1"/>
              <a:t>guidance</a:t>
            </a:r>
            <a:endParaRPr lang="de-DE" sz="1600" dirty="0" smtClean="0"/>
          </a:p>
        </p:txBody>
      </p:sp>
    </p:spTree>
    <p:extLst>
      <p:ext uri="{BB962C8B-B14F-4D97-AF65-F5344CB8AC3E}">
        <p14:creationId xmlns:p14="http://schemas.microsoft.com/office/powerpoint/2010/main" val="228348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275023"/>
          </a:xfrm>
          <a:prstGeom prst="rect">
            <a:avLst/>
          </a:prstGeom>
        </p:spPr>
      </p:pic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>
          <a:xfrm>
            <a:off x="-1" y="5592947"/>
            <a:ext cx="12192001" cy="1294263"/>
          </a:xfrm>
        </p:spPr>
        <p:txBody>
          <a:bodyPr/>
          <a:lstStyle/>
          <a:p>
            <a:r>
              <a:rPr lang="de-DE" sz="2600" dirty="0" smtClean="0">
                <a:latin typeface="+mn-lt"/>
                <a:cs typeface="Arial" panose="020B0604020202020204" pitchFamily="34" charset="0"/>
              </a:rPr>
              <a:t>HEUFT </a:t>
            </a:r>
            <a:r>
              <a:rPr lang="de-DE" sz="2600" i="1" dirty="0" err="1" smtClean="0">
                <a:latin typeface="+mn-lt"/>
                <a:cs typeface="Arial" panose="020B0604020202020204" pitchFamily="34" charset="0"/>
              </a:rPr>
              <a:t>CleanDesign</a:t>
            </a:r>
            <a:endParaRPr lang="de-DE" sz="2600" i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7337" y="445345"/>
            <a:ext cx="2396422" cy="615125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6758" y="5740239"/>
            <a:ext cx="1123809" cy="876190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 rot="2700000">
            <a:off x="5903699" y="5397855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8270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9722" y="4429657"/>
            <a:ext cx="2311787" cy="359176"/>
          </a:xfrm>
          <a:prstGeom prst="rect">
            <a:avLst/>
          </a:prstGeom>
        </p:spPr>
      </p:pic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>
                <a:latin typeface="+mn-lt"/>
              </a:rPr>
              <a:t>Pulsed X-ray technology</a:t>
            </a:r>
          </a:p>
        </p:txBody>
      </p:sp>
      <p:sp>
        <p:nvSpPr>
          <p:cNvPr id="5" name="Rechteck 4"/>
          <p:cNvSpPr/>
          <p:nvPr/>
        </p:nvSpPr>
        <p:spPr>
          <a:xfrm>
            <a:off x="6096000" y="1997243"/>
            <a:ext cx="3882190" cy="3769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dirty="0"/>
              <a:t>ONLY AVAILABLE WITH THE</a:t>
            </a:r>
          </a:p>
        </p:txBody>
      </p:sp>
      <p:sp>
        <p:nvSpPr>
          <p:cNvPr id="6" name="Rechteck 5"/>
          <p:cNvSpPr/>
          <p:nvPr/>
        </p:nvSpPr>
        <p:spPr>
          <a:xfrm>
            <a:off x="7235173" y="2369175"/>
            <a:ext cx="4281007" cy="36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cs typeface="Arial" panose="020B0604020202020204" pitchFamily="34" charset="0"/>
              </a:rPr>
              <a:t>HEUFT </a:t>
            </a:r>
            <a:r>
              <a:rPr lang="de-DE" sz="2400" i="1" dirty="0" err="1" smtClean="0">
                <a:cs typeface="Arial" panose="020B0604020202020204" pitchFamily="34" charset="0"/>
              </a:rPr>
              <a:t>eXaminer</a:t>
            </a:r>
            <a:r>
              <a:rPr lang="de-DE" sz="2400" i="1" dirty="0" smtClean="0">
                <a:cs typeface="Arial" panose="020B0604020202020204" pitchFamily="34" charset="0"/>
              </a:rPr>
              <a:t> </a:t>
            </a:r>
            <a:r>
              <a:rPr lang="de-DE" sz="2400" i="1" baseline="30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smtClean="0"/>
              <a:t>TECHNOLOGY</a:t>
            </a:r>
            <a:endParaRPr lang="en-GB" sz="2400" dirty="0"/>
          </a:p>
        </p:txBody>
      </p:sp>
      <p:sp>
        <p:nvSpPr>
          <p:cNvPr id="8" name="Textfeld 7"/>
          <p:cNvSpPr txBox="1"/>
          <p:nvPr/>
        </p:nvSpPr>
        <p:spPr>
          <a:xfrm>
            <a:off x="7157014" y="3405458"/>
            <a:ext cx="4281007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Pulsed X-ray </a:t>
            </a:r>
            <a:r>
              <a:rPr lang="en-GB" dirty="0" smtClean="0"/>
              <a:t>technology</a:t>
            </a:r>
            <a:endParaRPr lang="de-DE" sz="1500" dirty="0" smtClean="0">
              <a:solidFill>
                <a:srgbClr val="62BB47"/>
              </a:solidFill>
              <a:cs typeface="Arial" panose="020B0604020202020204" pitchFamily="34" charset="0"/>
            </a:endParaRPr>
          </a:p>
          <a:p>
            <a:endParaRPr lang="de-DE" sz="800" dirty="0" smtClean="0">
              <a:solidFill>
                <a:srgbClr val="62BB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800" b="1" dirty="0"/>
              <a:t>MAXIMUM PRECISION AND </a:t>
            </a:r>
            <a:endParaRPr lang="en-GB" sz="2800" b="1" dirty="0" smtClean="0"/>
          </a:p>
          <a:p>
            <a:r>
              <a:rPr lang="en-GB" sz="2800" b="1" dirty="0" smtClean="0"/>
              <a:t>MINIMUM </a:t>
            </a:r>
            <a:r>
              <a:rPr lang="en-GB" sz="2800" b="1" dirty="0"/>
              <a:t>RADIATION!</a:t>
            </a: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5" y="1083737"/>
            <a:ext cx="5278371" cy="4042611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747" y="3631117"/>
            <a:ext cx="906592" cy="1005493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3900" y="4332896"/>
            <a:ext cx="653767" cy="653767"/>
          </a:xfrm>
          <a:prstGeom prst="rect">
            <a:avLst/>
          </a:prstGeom>
        </p:spPr>
      </p:pic>
      <p:sp>
        <p:nvSpPr>
          <p:cNvPr id="14" name="Textfeld 13"/>
          <p:cNvSpPr txBox="1"/>
          <p:nvPr/>
        </p:nvSpPr>
        <p:spPr>
          <a:xfrm>
            <a:off x="3256905" y="4406212"/>
            <a:ext cx="20185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>
                <a:solidFill>
                  <a:schemeClr val="bg1"/>
                </a:solidFill>
                <a:cs typeface="Arial" panose="020B0604020202020204" pitchFamily="34" charset="0"/>
              </a:rPr>
              <a:t>ENLIGHTENMENT</a:t>
            </a:r>
            <a:endParaRPr lang="de-DE" sz="1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Gerader Verbinder 12"/>
          <p:cNvCxnSpPr/>
          <p:nvPr/>
        </p:nvCxnSpPr>
        <p:spPr>
          <a:xfrm>
            <a:off x="3721893" y="1953268"/>
            <a:ext cx="80963" cy="101751"/>
          </a:xfrm>
          <a:prstGeom prst="line">
            <a:avLst/>
          </a:prstGeom>
          <a:ln>
            <a:solidFill>
              <a:srgbClr val="FF6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3721892" y="1963579"/>
            <a:ext cx="80963" cy="101751"/>
          </a:xfrm>
          <a:prstGeom prst="line">
            <a:avLst/>
          </a:prstGeom>
          <a:ln>
            <a:solidFill>
              <a:srgbClr val="FF6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platzhalter 1"/>
          <p:cNvSpPr txBox="1">
            <a:spLocks/>
          </p:cNvSpPr>
          <p:nvPr/>
        </p:nvSpPr>
        <p:spPr>
          <a:xfrm>
            <a:off x="469361" y="384849"/>
            <a:ext cx="1707199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FOREIGN OBJECT INSPECTION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hteck 15"/>
          <p:cNvSpPr/>
          <p:nvPr/>
        </p:nvSpPr>
        <p:spPr>
          <a:xfrm rot="2700000">
            <a:off x="5903700" y="5368647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893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007" y="1423961"/>
            <a:ext cx="10355179" cy="3975422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 rot="16200000">
            <a:off x="1776654" y="3958615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Visible</a:t>
            </a:r>
          </a:p>
        </p:txBody>
      </p:sp>
      <p:sp>
        <p:nvSpPr>
          <p:cNvPr id="7" name="Textfeld 6"/>
          <p:cNvSpPr txBox="1"/>
          <p:nvPr/>
        </p:nvSpPr>
        <p:spPr>
          <a:xfrm rot="16200000">
            <a:off x="1589906" y="2392488"/>
            <a:ext cx="1175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Not visible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9634128" y="3092093"/>
            <a:ext cx="1677382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bg2">
                    <a:lumMod val="50000"/>
                  </a:schemeClr>
                </a:solidFill>
              </a:rPr>
              <a:t>Ball sinks halfway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i="1" dirty="0">
                <a:solidFill>
                  <a:schemeClr val="bg2">
                    <a:lumMod val="50000"/>
                  </a:schemeClr>
                </a:solidFill>
              </a:rPr>
              <a:t>density 0.5 [g/cm3</a:t>
            </a:r>
            <a:r>
              <a:rPr lang="en-GB" sz="1200" i="1" dirty="0" smtClean="0">
                <a:solidFill>
                  <a:schemeClr val="bg2">
                    <a:lumMod val="50000"/>
                  </a:schemeClr>
                </a:solidFill>
              </a:rPr>
              <a:t>]</a:t>
            </a:r>
            <a:endParaRPr lang="en-GB" sz="1200" i="1" dirty="0">
              <a:solidFill>
                <a:schemeClr val="bg2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i="1" dirty="0">
                <a:solidFill>
                  <a:schemeClr val="bg2">
                    <a:lumMod val="50000"/>
                  </a:schemeClr>
                </a:solidFill>
              </a:rPr>
              <a:t>e.g. wood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1002632" y="755876"/>
            <a:ext cx="1984454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C00000"/>
                </a:solidFill>
              </a:rPr>
              <a:t>Ball floats on the surface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i="1" dirty="0">
                <a:solidFill>
                  <a:schemeClr val="bg2">
                    <a:lumMod val="50000"/>
                  </a:schemeClr>
                </a:solidFill>
              </a:rPr>
              <a:t>density 0.08 [g/cm3]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i="1" dirty="0" smtClean="0">
                <a:solidFill>
                  <a:schemeClr val="bg2">
                    <a:lumMod val="50000"/>
                  </a:schemeClr>
                </a:solidFill>
              </a:rPr>
              <a:t>e.g</a:t>
            </a:r>
            <a:r>
              <a:rPr lang="en-GB" sz="1200" i="1" dirty="0">
                <a:solidFill>
                  <a:schemeClr val="bg2">
                    <a:lumMod val="50000"/>
                  </a:schemeClr>
                </a:solidFill>
              </a:rPr>
              <a:t>. polystyrene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4123644" y="5402622"/>
            <a:ext cx="1913024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62BB47"/>
                </a:solidFill>
              </a:rPr>
              <a:t>Ball sinks to the bottom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i="1" dirty="0">
                <a:solidFill>
                  <a:schemeClr val="bg2">
                    <a:lumMod val="50000"/>
                  </a:schemeClr>
                </a:solidFill>
              </a:rPr>
              <a:t>density 7.93 [g/cm3</a:t>
            </a:r>
            <a:r>
              <a:rPr lang="en-GB" sz="1200" i="1" dirty="0" smtClean="0">
                <a:solidFill>
                  <a:schemeClr val="bg2">
                    <a:lumMod val="50000"/>
                  </a:schemeClr>
                </a:solidFill>
              </a:rPr>
              <a:t>]</a:t>
            </a:r>
            <a:endParaRPr lang="en-GB" sz="1200" i="1" dirty="0">
              <a:solidFill>
                <a:schemeClr val="bg2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i="1" dirty="0">
                <a:solidFill>
                  <a:schemeClr val="bg2">
                    <a:lumMod val="50000"/>
                  </a:schemeClr>
                </a:solidFill>
              </a:rPr>
              <a:t>e.g. steel</a:t>
            </a:r>
          </a:p>
        </p:txBody>
      </p:sp>
      <p:sp>
        <p:nvSpPr>
          <p:cNvPr id="11" name="Textplatzhalter 1"/>
          <p:cNvSpPr txBox="1">
            <a:spLocks/>
          </p:cNvSpPr>
          <p:nvPr/>
        </p:nvSpPr>
        <p:spPr>
          <a:xfrm>
            <a:off x="469361" y="384849"/>
            <a:ext cx="1707199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FOREIGN OBJECT INSPECTION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hteck 11"/>
          <p:cNvSpPr/>
          <p:nvPr/>
        </p:nvSpPr>
        <p:spPr>
          <a:xfrm rot="2700000">
            <a:off x="5903702" y="5917207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>
                <a:latin typeface="+mn-lt"/>
              </a:rPr>
              <a:t>The invisible? Visible!</a:t>
            </a:r>
          </a:p>
        </p:txBody>
      </p:sp>
    </p:spTree>
    <p:extLst>
      <p:ext uri="{BB962C8B-B14F-4D97-AF65-F5344CB8AC3E}">
        <p14:creationId xmlns:p14="http://schemas.microsoft.com/office/powerpoint/2010/main" val="811119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3" y="1171960"/>
            <a:ext cx="2968547" cy="170368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2626" y="1081330"/>
            <a:ext cx="1702533" cy="1884947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3" y="3506940"/>
            <a:ext cx="2968547" cy="1795492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2626" y="3474331"/>
            <a:ext cx="1707035" cy="1828101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409" y="1216341"/>
            <a:ext cx="5453630" cy="2297594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2779" y="3487647"/>
            <a:ext cx="5340260" cy="2283246"/>
          </a:xfrm>
          <a:prstGeom prst="rect">
            <a:avLst/>
          </a:prstGeom>
        </p:spPr>
      </p:pic>
      <p:sp>
        <p:nvSpPr>
          <p:cNvPr id="11" name="Textplatzhalter 1"/>
          <p:cNvSpPr txBox="1">
            <a:spLocks/>
          </p:cNvSpPr>
          <p:nvPr/>
        </p:nvSpPr>
        <p:spPr>
          <a:xfrm>
            <a:off x="469361" y="384849"/>
            <a:ext cx="1707199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FOREIGN OBJECT INSPECTION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hteck 11"/>
          <p:cNvSpPr/>
          <p:nvPr/>
        </p:nvSpPr>
        <p:spPr>
          <a:xfrm rot="2700000">
            <a:off x="5903702" y="5917207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>
                <a:latin typeface="+mn-lt"/>
              </a:rPr>
              <a:t>Physical limit</a:t>
            </a:r>
          </a:p>
        </p:txBody>
      </p:sp>
    </p:spTree>
    <p:extLst>
      <p:ext uri="{BB962C8B-B14F-4D97-AF65-F5344CB8AC3E}">
        <p14:creationId xmlns:p14="http://schemas.microsoft.com/office/powerpoint/2010/main" val="886861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EUFT Standard">
  <a:themeElements>
    <a:clrScheme name="HEUFT Standard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FF6600"/>
      </a:accent1>
      <a:accent2>
        <a:srgbClr val="FF6600"/>
      </a:accent2>
      <a:accent3>
        <a:srgbClr val="009BDE"/>
      </a:accent3>
      <a:accent4>
        <a:srgbClr val="62BB47"/>
      </a:accent4>
      <a:accent5>
        <a:srgbClr val="A2238E"/>
      </a:accent5>
      <a:accent6>
        <a:srgbClr val="FFC000"/>
      </a:accent6>
      <a:hlink>
        <a:srgbClr val="FF6600"/>
      </a:hlink>
      <a:folHlink>
        <a:srgbClr val="FF66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oduktpräsentation_D2016.potx" id="{ECC61DB6-4613-40F2-803F-2C779588FB93}" vid="{44AC939E-4E24-4DBE-ABEF-08551333E6E5}"/>
    </a:ext>
  </a:extLst>
</a:theme>
</file>

<file path=ppt/theme/theme2.xml><?xml version="1.0" encoding="utf-8"?>
<a:theme xmlns:a="http://schemas.openxmlformats.org/drawingml/2006/main" name="HEUFT Beverage">
  <a:themeElements>
    <a:clrScheme name="HEUFT Beverage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009BDE"/>
      </a:accent1>
      <a:accent2>
        <a:srgbClr val="FF6600"/>
      </a:accent2>
      <a:accent3>
        <a:srgbClr val="009BDE"/>
      </a:accent3>
      <a:accent4>
        <a:srgbClr val="62BB47"/>
      </a:accent4>
      <a:accent5>
        <a:srgbClr val="A2238E"/>
      </a:accent5>
      <a:accent6>
        <a:srgbClr val="FFC000"/>
      </a:accent6>
      <a:hlink>
        <a:srgbClr val="009BDE"/>
      </a:hlink>
      <a:folHlink>
        <a:srgbClr val="009BDE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oduktpräsentation_D2016.potx" id="{ECC61DB6-4613-40F2-803F-2C779588FB93}" vid="{52842CF1-28C0-4088-919E-91ED41C9F327}"/>
    </a:ext>
  </a:extLst>
</a:theme>
</file>

<file path=ppt/theme/theme3.xml><?xml version="1.0" encoding="utf-8"?>
<a:theme xmlns:a="http://schemas.openxmlformats.org/drawingml/2006/main" name="HEUFT Food">
  <a:themeElements>
    <a:clrScheme name="HEUFT Food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62BB47"/>
      </a:accent1>
      <a:accent2>
        <a:srgbClr val="FF6600"/>
      </a:accent2>
      <a:accent3>
        <a:srgbClr val="009BDE"/>
      </a:accent3>
      <a:accent4>
        <a:srgbClr val="62BB47"/>
      </a:accent4>
      <a:accent5>
        <a:srgbClr val="A2238E"/>
      </a:accent5>
      <a:accent6>
        <a:srgbClr val="FFC000"/>
      </a:accent6>
      <a:hlink>
        <a:srgbClr val="62BB47"/>
      </a:hlink>
      <a:folHlink>
        <a:srgbClr val="62BB47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oduktpräsentation_D2016.potx" id="{ECC61DB6-4613-40F2-803F-2C779588FB93}" vid="{7DF88463-1636-4EFA-A225-C3D10F6641F9}"/>
    </a:ext>
  </a:extLst>
</a:theme>
</file>

<file path=ppt/theme/theme4.xml><?xml version="1.0" encoding="utf-8"?>
<a:theme xmlns:a="http://schemas.openxmlformats.org/drawingml/2006/main" name="HEUFT Pharma">
  <a:themeElements>
    <a:clrScheme name="HEUFT Pharma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A2238E"/>
      </a:accent1>
      <a:accent2>
        <a:srgbClr val="FF6600"/>
      </a:accent2>
      <a:accent3>
        <a:srgbClr val="009BDE"/>
      </a:accent3>
      <a:accent4>
        <a:srgbClr val="62BB47"/>
      </a:accent4>
      <a:accent5>
        <a:srgbClr val="A2238E"/>
      </a:accent5>
      <a:accent6>
        <a:srgbClr val="FFC000"/>
      </a:accent6>
      <a:hlink>
        <a:srgbClr val="A2238E"/>
      </a:hlink>
      <a:folHlink>
        <a:srgbClr val="A2238E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oduktpräsentation_D2016.potx" id="{ECC61DB6-4613-40F2-803F-2C779588FB93}" vid="{53ABF347-D501-4B57-B9E5-8D0D7AFA25D2}"/>
    </a:ext>
  </a:extLst>
</a:theme>
</file>

<file path=ppt/theme/theme5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Produktpräsentation_D2016</Template>
  <TotalTime>0</TotalTime>
  <Words>873</Words>
  <Application>Microsoft Office PowerPoint</Application>
  <PresentationFormat>Breitbild</PresentationFormat>
  <Paragraphs>270</Paragraphs>
  <Slides>50</Slides>
  <Notes>0</Notes>
  <HiddenSlides>0</HiddenSlides>
  <MMClips>18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4</vt:i4>
      </vt:variant>
      <vt:variant>
        <vt:lpstr>Folientitel</vt:lpstr>
      </vt:variant>
      <vt:variant>
        <vt:i4>50</vt:i4>
      </vt:variant>
    </vt:vector>
  </HeadingPairs>
  <TitlesOfParts>
    <vt:vector size="60" baseType="lpstr">
      <vt:lpstr>Arial</vt:lpstr>
      <vt:lpstr>Calibri</vt:lpstr>
      <vt:lpstr>Calibri Light</vt:lpstr>
      <vt:lpstr>Myriad Pro</vt:lpstr>
      <vt:lpstr>Verdana</vt:lpstr>
      <vt:lpstr>Wingdings</vt:lpstr>
      <vt:lpstr>HEUFT Standard</vt:lpstr>
      <vt:lpstr>HEUFT Beverage</vt:lpstr>
      <vt:lpstr>HEUFT Food</vt:lpstr>
      <vt:lpstr>HEUFT Pharma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jge</dc:creator>
  <cp:lastModifiedBy>Anton Diehl</cp:lastModifiedBy>
  <cp:revision>237</cp:revision>
  <dcterms:created xsi:type="dcterms:W3CDTF">2018-03-15T15:20:31Z</dcterms:created>
  <dcterms:modified xsi:type="dcterms:W3CDTF">2019-08-29T16:32:41Z</dcterms:modified>
</cp:coreProperties>
</file>